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jpg>
</file>

<file path=ppt/media/image20.png>
</file>

<file path=ppt/media/image21.png>
</file>

<file path=ppt/media/image22.gif>
</file>

<file path=ppt/media/image23.png>
</file>

<file path=ppt/media/image24.png>
</file>

<file path=ppt/media/image25.png>
</file>

<file path=ppt/media/image26.png>
</file>

<file path=ppt/media/image27.gif>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vijaystroup@gmail.co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vijaystroup@gmail.co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2b03496ed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2b03496e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Jamie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is our Entity Relationship Diagram. We have four collections on firestore to keep track of the users, groups, group members, and open </a:t>
            </a:r>
            <a:r>
              <a:rPr lang="en"/>
              <a:t>invitations.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5487701b9_0_6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5487701b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Jamie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are our results of the Unit testing for Midpoint. As you can see in the left, we tested the algorithm that calculates the midpoint of all coordinates in the map with the latitude and longitudes. On the right you can see that we tested a Parameter Checker for data inconsistency in our application.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e5487701b9_0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e5487701b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Test /listgroups endpoint.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e5487701b9_0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e5487701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B6D7A8"/>
                </a:highlight>
              </a:rPr>
              <a:t>Devin</a:t>
            </a:r>
            <a:r>
              <a:rPr lang="en"/>
              <a:t> </a:t>
            </a:r>
            <a:r>
              <a:rPr lang="en">
                <a:solidFill>
                  <a:schemeClr val="dk1"/>
                </a:solidFill>
                <a:highlight>
                  <a:srgbClr val="C9DAF8"/>
                </a:highlight>
              </a:rPr>
              <a:t>Kyle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highlight>
                  <a:srgbClr val="B6D7A8"/>
                </a:highlight>
              </a:rPr>
              <a:t>Home Screen (Scroll Down)</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Click About (Scroll Down) </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Click Login</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Register a demo account</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Verify demo </a:t>
            </a:r>
            <a:r>
              <a:rPr lang="en">
                <a:highlight>
                  <a:srgbClr val="B6D7A8"/>
                </a:highlight>
              </a:rPr>
              <a:t>account</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Hard refresh (shift + </a:t>
            </a:r>
            <a:r>
              <a:rPr lang="en">
                <a:highlight>
                  <a:srgbClr val="B6D7A8"/>
                </a:highlight>
              </a:rPr>
              <a:t>refresh</a:t>
            </a:r>
            <a:r>
              <a:rPr lang="en">
                <a:highlight>
                  <a:srgbClr val="B6D7A8"/>
                </a:highlight>
              </a:rPr>
              <a:t>)</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Show profile</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Logout and login to main account</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Click Dashboard to show profile page (shows profile info and your current location)</a:t>
            </a:r>
            <a:endParaRPr>
              <a:highlight>
                <a:srgbClr val="B6D7A8"/>
              </a:highlight>
            </a:endParaRPr>
          </a:p>
          <a:p>
            <a:pPr indent="-317500" lvl="0" marL="457200" rtl="0" algn="l">
              <a:spcBef>
                <a:spcPts val="0"/>
              </a:spcBef>
              <a:spcAft>
                <a:spcPts val="0"/>
              </a:spcAft>
              <a:buSzPts val="1400"/>
              <a:buAutoNum type="arabicPeriod"/>
            </a:pPr>
            <a:r>
              <a:rPr lang="en">
                <a:highlight>
                  <a:srgbClr val="B6D7A8"/>
                </a:highlight>
              </a:rPr>
              <a:t>Click Invitations (Show that there are no invitations)</a:t>
            </a:r>
            <a:endParaRPr>
              <a:highlight>
                <a:srgbClr val="B6D7A8"/>
              </a:highlight>
            </a:endParaRPr>
          </a:p>
          <a:p>
            <a:pPr indent="-317500" lvl="0" marL="457200" rtl="0" algn="l">
              <a:spcBef>
                <a:spcPts val="0"/>
              </a:spcBef>
              <a:spcAft>
                <a:spcPts val="0"/>
              </a:spcAft>
              <a:buSzPts val="1400"/>
              <a:buAutoNum type="arabicPeriod"/>
            </a:pPr>
            <a:r>
              <a:rPr lang="en">
                <a:highlight>
                  <a:srgbClr val="C9DAF8"/>
                </a:highlight>
              </a:rPr>
              <a:t>Click Groups and create a new group</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Add </a:t>
            </a:r>
            <a:r>
              <a:rPr lang="en" u="sng">
                <a:solidFill>
                  <a:schemeClr val="hlink"/>
                </a:solidFill>
                <a:highlight>
                  <a:srgbClr val="C9DAF8"/>
                </a:highlight>
                <a:hlinkClick r:id="rId2"/>
              </a:rPr>
              <a:t>vijaystroup@gmail.com</a:t>
            </a:r>
            <a:r>
              <a:rPr lang="en">
                <a:highlight>
                  <a:srgbClr val="C9DAF8"/>
                </a:highlight>
              </a:rPr>
              <a:t> to group</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Go back to profile and back into the map of the group to show new member</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Delete temp group</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G</a:t>
            </a:r>
            <a:r>
              <a:rPr lang="en">
                <a:highlight>
                  <a:srgbClr val="C9DAF8"/>
                </a:highlight>
              </a:rPr>
              <a:t>o back to groups, view web group squad</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Show clicking on map markers</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Show clicking on midpoint listings on right</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Filter</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Remove a </a:t>
            </a:r>
            <a:r>
              <a:rPr lang="en">
                <a:highlight>
                  <a:srgbClr val="C9DAF8"/>
                </a:highlight>
              </a:rPr>
              <a:t>member</a:t>
            </a:r>
            <a:r>
              <a:rPr lang="en">
                <a:highlight>
                  <a:srgbClr val="C9DAF8"/>
                </a:highlight>
              </a:rPr>
              <a:t> from group</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Go back to profile and then back to web group squad to show member gone</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DONT SCROLL DOWN ANYMORE</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Click on map stuff</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Vijay send group invite to Kyle</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Show there is a new invitation and accept it</a:t>
            </a:r>
            <a:endParaRPr>
              <a:highlight>
                <a:srgbClr val="C9DAF8"/>
              </a:highlight>
            </a:endParaRPr>
          </a:p>
          <a:p>
            <a:pPr indent="-317500" lvl="0" marL="457200" rtl="0" algn="l">
              <a:spcBef>
                <a:spcPts val="0"/>
              </a:spcBef>
              <a:spcAft>
                <a:spcPts val="0"/>
              </a:spcAft>
              <a:buSzPts val="1400"/>
              <a:buAutoNum type="arabicPeriod"/>
            </a:pPr>
            <a:r>
              <a:rPr lang="en">
                <a:highlight>
                  <a:srgbClr val="C9DAF8"/>
                </a:highlight>
              </a:rPr>
              <a:t>Show that the demo user was added to new group</a:t>
            </a:r>
            <a:endParaRPr>
              <a:highlight>
                <a:srgbClr val="C9DAF8"/>
              </a:highlight>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78d1c48e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78d1c48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Jamie</a:t>
            </a:r>
            <a:endParaRPr/>
          </a:p>
          <a:p>
            <a:pPr indent="0" lvl="0" marL="0" rtl="0" algn="l">
              <a:spcBef>
                <a:spcPts val="0"/>
              </a:spcBef>
              <a:spcAft>
                <a:spcPts val="0"/>
              </a:spcAft>
              <a:buNone/>
            </a:pPr>
            <a:r>
              <a:rPr lang="en"/>
              <a:t>Backup: Kyle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Register temp account midpointtest53@gmail.com</a:t>
            </a:r>
            <a:endParaRPr/>
          </a:p>
          <a:p>
            <a:pPr indent="-317500" lvl="0" marL="457200" rtl="0" algn="l">
              <a:spcBef>
                <a:spcPts val="0"/>
              </a:spcBef>
              <a:spcAft>
                <a:spcPts val="0"/>
              </a:spcAft>
              <a:buSzPts val="1400"/>
              <a:buAutoNum type="arabicPeriod"/>
            </a:pPr>
            <a:r>
              <a:rPr lang="en"/>
              <a:t>Logout</a:t>
            </a:r>
            <a:endParaRPr/>
          </a:p>
          <a:p>
            <a:pPr indent="-317500" lvl="0" marL="457200" rtl="0" algn="l">
              <a:spcBef>
                <a:spcPts val="0"/>
              </a:spcBef>
              <a:spcAft>
                <a:spcPts val="0"/>
              </a:spcAft>
              <a:buSzPts val="1400"/>
              <a:buAutoNum type="arabicPeriod"/>
            </a:pPr>
            <a:r>
              <a:rPr lang="en"/>
              <a:t>Login to main</a:t>
            </a:r>
            <a:endParaRPr/>
          </a:p>
          <a:p>
            <a:pPr indent="-317500" lvl="0" marL="457200" rtl="0" algn="l">
              <a:spcBef>
                <a:spcPts val="0"/>
              </a:spcBef>
              <a:spcAft>
                <a:spcPts val="0"/>
              </a:spcAft>
              <a:buSzPts val="1400"/>
              <a:buAutoNum type="arabicPeriod"/>
            </a:pPr>
            <a:r>
              <a:rPr lang="en"/>
              <a:t>Talk about home page</a:t>
            </a:r>
            <a:endParaRPr/>
          </a:p>
          <a:p>
            <a:pPr indent="-317500" lvl="0" marL="457200" rtl="0" algn="l">
              <a:spcBef>
                <a:spcPts val="0"/>
              </a:spcBef>
              <a:spcAft>
                <a:spcPts val="0"/>
              </a:spcAft>
              <a:buSzPts val="1400"/>
              <a:buAutoNum type="arabicPeriod"/>
            </a:pPr>
            <a:r>
              <a:rPr lang="en"/>
              <a:t>Talk about about page</a:t>
            </a:r>
            <a:endParaRPr/>
          </a:p>
          <a:p>
            <a:pPr indent="-317500" lvl="0" marL="457200" rtl="0" algn="l">
              <a:spcBef>
                <a:spcPts val="0"/>
              </a:spcBef>
              <a:spcAft>
                <a:spcPts val="0"/>
              </a:spcAft>
              <a:buSzPts val="1400"/>
              <a:buAutoNum type="arabicPeriod"/>
            </a:pPr>
            <a:r>
              <a:rPr lang="en"/>
              <a:t>Go to profile</a:t>
            </a:r>
            <a:endParaRPr/>
          </a:p>
          <a:p>
            <a:pPr indent="-317500" lvl="0" marL="457200" rtl="0" algn="l">
              <a:spcBef>
                <a:spcPts val="0"/>
              </a:spcBef>
              <a:spcAft>
                <a:spcPts val="0"/>
              </a:spcAft>
              <a:buSzPts val="1400"/>
              <a:buAutoNum type="arabicPeriod"/>
            </a:pPr>
            <a:r>
              <a:rPr lang="en"/>
              <a:t>Show off profile page with location</a:t>
            </a:r>
            <a:endParaRPr/>
          </a:p>
          <a:p>
            <a:pPr indent="-317500" lvl="0" marL="457200" rtl="0" algn="l">
              <a:spcBef>
                <a:spcPts val="0"/>
              </a:spcBef>
              <a:spcAft>
                <a:spcPts val="0"/>
              </a:spcAft>
              <a:buSzPts val="1400"/>
              <a:buAutoNum type="arabicPeriod"/>
            </a:pPr>
            <a:r>
              <a:rPr lang="en"/>
              <a:t>Go to groups</a:t>
            </a:r>
            <a:endParaRPr/>
          </a:p>
          <a:p>
            <a:pPr indent="-317500" lvl="0" marL="457200" rtl="0" algn="l">
              <a:spcBef>
                <a:spcPts val="0"/>
              </a:spcBef>
              <a:spcAft>
                <a:spcPts val="0"/>
              </a:spcAft>
              <a:buSzPts val="1400"/>
              <a:buAutoNum type="arabicPeriod"/>
            </a:pPr>
            <a:r>
              <a:rPr lang="en"/>
              <a:t>Refresh groups</a:t>
            </a:r>
            <a:endParaRPr/>
          </a:p>
          <a:p>
            <a:pPr indent="-317500" lvl="0" marL="457200" rtl="0" algn="l">
              <a:spcBef>
                <a:spcPts val="0"/>
              </a:spcBef>
              <a:spcAft>
                <a:spcPts val="0"/>
              </a:spcAft>
              <a:buSzPts val="1400"/>
              <a:buAutoNum type="arabicPeriod"/>
            </a:pPr>
            <a:r>
              <a:rPr lang="en"/>
              <a:t>Create new temp group</a:t>
            </a:r>
            <a:endParaRPr/>
          </a:p>
          <a:p>
            <a:pPr indent="-317500" lvl="0" marL="457200" rtl="0" algn="l">
              <a:spcBef>
                <a:spcPts val="0"/>
              </a:spcBef>
              <a:spcAft>
                <a:spcPts val="0"/>
              </a:spcAft>
              <a:buSzPts val="1400"/>
              <a:buAutoNum type="arabicPeriod"/>
            </a:pPr>
            <a:r>
              <a:rPr lang="en"/>
              <a:t>Go to temp group</a:t>
            </a:r>
            <a:endParaRPr/>
          </a:p>
          <a:p>
            <a:pPr indent="-317500" lvl="0" marL="457200" rtl="0" algn="l">
              <a:spcBef>
                <a:spcPts val="0"/>
              </a:spcBef>
              <a:spcAft>
                <a:spcPts val="0"/>
              </a:spcAft>
              <a:buSzPts val="1400"/>
              <a:buAutoNum type="arabicPeriod"/>
            </a:pPr>
            <a:r>
              <a:rPr lang="en"/>
              <a:t>Invite </a:t>
            </a:r>
            <a:r>
              <a:rPr lang="en" u="sng">
                <a:solidFill>
                  <a:schemeClr val="hlink"/>
                </a:solidFill>
                <a:hlinkClick r:id="rId2"/>
              </a:rPr>
              <a:t>vijaystroup@gmail.com</a:t>
            </a:r>
            <a:endParaRPr/>
          </a:p>
          <a:p>
            <a:pPr indent="-317500" lvl="0" marL="457200" rtl="0" algn="l">
              <a:spcBef>
                <a:spcPts val="0"/>
              </a:spcBef>
              <a:spcAft>
                <a:spcPts val="0"/>
              </a:spcAft>
              <a:buSzPts val="1400"/>
              <a:buAutoNum type="arabicPeriod"/>
            </a:pPr>
            <a:r>
              <a:rPr lang="en"/>
              <a:t>Vijay </a:t>
            </a:r>
            <a:r>
              <a:rPr lang="en"/>
              <a:t>accept</a:t>
            </a:r>
            <a:endParaRPr/>
          </a:p>
          <a:p>
            <a:pPr indent="-317500" lvl="0" marL="457200" rtl="0" algn="l">
              <a:spcBef>
                <a:spcPts val="0"/>
              </a:spcBef>
              <a:spcAft>
                <a:spcPts val="0"/>
              </a:spcAft>
              <a:buSzPts val="1400"/>
              <a:buAutoNum type="arabicPeriod"/>
            </a:pPr>
            <a:r>
              <a:rPr lang="en"/>
              <a:t>Go out and come back into temp group</a:t>
            </a:r>
            <a:endParaRPr/>
          </a:p>
          <a:p>
            <a:pPr indent="-317500" lvl="0" marL="457200" rtl="0" algn="l">
              <a:spcBef>
                <a:spcPts val="0"/>
              </a:spcBef>
              <a:spcAft>
                <a:spcPts val="0"/>
              </a:spcAft>
              <a:buSzPts val="1400"/>
              <a:buAutoNum type="arabicPeriod"/>
            </a:pPr>
            <a:r>
              <a:rPr lang="en"/>
              <a:t>Kick vijay</a:t>
            </a:r>
            <a:endParaRPr/>
          </a:p>
          <a:p>
            <a:pPr indent="-317500" lvl="0" marL="457200" rtl="0" algn="l">
              <a:spcBef>
                <a:spcPts val="0"/>
              </a:spcBef>
              <a:spcAft>
                <a:spcPts val="0"/>
              </a:spcAft>
              <a:buSzPts val="1400"/>
              <a:buAutoNum type="arabicPeriod"/>
            </a:pPr>
            <a:r>
              <a:rPr lang="en"/>
              <a:t>Leave temp group</a:t>
            </a:r>
            <a:endParaRPr/>
          </a:p>
          <a:p>
            <a:pPr indent="-317500" lvl="0" marL="457200" rtl="0" algn="l">
              <a:spcBef>
                <a:spcPts val="0"/>
              </a:spcBef>
              <a:spcAft>
                <a:spcPts val="0"/>
              </a:spcAft>
              <a:buSzPts val="1400"/>
              <a:buAutoNum type="arabicPeriod"/>
            </a:pPr>
            <a:r>
              <a:rPr lang="en"/>
              <a:t>Click on mobile squad group</a:t>
            </a:r>
            <a:endParaRPr/>
          </a:p>
          <a:p>
            <a:pPr indent="-317500" lvl="0" marL="457200" rtl="0" algn="l">
              <a:spcBef>
                <a:spcPts val="0"/>
              </a:spcBef>
              <a:spcAft>
                <a:spcPts val="0"/>
              </a:spcAft>
              <a:buSzPts val="1400"/>
              <a:buAutoNum type="arabicPeriod"/>
            </a:pPr>
            <a:r>
              <a:rPr lang="en"/>
              <a:t>Show off map, click on markers</a:t>
            </a:r>
            <a:endParaRPr/>
          </a:p>
          <a:p>
            <a:pPr indent="-317500" lvl="0" marL="457200" rtl="0" algn="l">
              <a:spcBef>
                <a:spcPts val="0"/>
              </a:spcBef>
              <a:spcAft>
                <a:spcPts val="0"/>
              </a:spcAft>
              <a:buSzPts val="1400"/>
              <a:buAutoNum type="arabicPeriod"/>
            </a:pPr>
            <a:r>
              <a:rPr lang="en"/>
              <a:t>Vijay send two invitations</a:t>
            </a:r>
            <a:endParaRPr/>
          </a:p>
          <a:p>
            <a:pPr indent="-317500" lvl="0" marL="457200" rtl="0" algn="l">
              <a:spcBef>
                <a:spcPts val="0"/>
              </a:spcBef>
              <a:spcAft>
                <a:spcPts val="0"/>
              </a:spcAft>
              <a:buSzPts val="1400"/>
              <a:buAutoNum type="arabicPeriod"/>
            </a:pPr>
            <a:r>
              <a:rPr lang="en"/>
              <a:t>Go to invitations</a:t>
            </a:r>
            <a:endParaRPr/>
          </a:p>
          <a:p>
            <a:pPr indent="-317500" lvl="0" marL="457200" rtl="0" algn="l">
              <a:spcBef>
                <a:spcPts val="0"/>
              </a:spcBef>
              <a:spcAft>
                <a:spcPts val="0"/>
              </a:spcAft>
              <a:buSzPts val="1400"/>
              <a:buAutoNum type="arabicPeriod"/>
            </a:pPr>
            <a:r>
              <a:rPr lang="en"/>
              <a:t>Refresh</a:t>
            </a:r>
            <a:endParaRPr/>
          </a:p>
          <a:p>
            <a:pPr indent="-317500" lvl="0" marL="457200" rtl="0" algn="l">
              <a:spcBef>
                <a:spcPts val="0"/>
              </a:spcBef>
              <a:spcAft>
                <a:spcPts val="0"/>
              </a:spcAft>
              <a:buSzPts val="1400"/>
              <a:buAutoNum type="arabicPeriod"/>
            </a:pPr>
            <a:r>
              <a:rPr lang="en"/>
              <a:t>Accept and decline groups</a:t>
            </a:r>
            <a:endParaRPr/>
          </a:p>
          <a:p>
            <a:pPr indent="-317500" lvl="0" marL="457200" rtl="0" algn="l">
              <a:spcBef>
                <a:spcPts val="0"/>
              </a:spcBef>
              <a:spcAft>
                <a:spcPts val="0"/>
              </a:spcAft>
              <a:buSzPts val="1400"/>
              <a:buAutoNum type="arabicPeriod"/>
            </a:pPr>
            <a:r>
              <a:rPr lang="en"/>
              <a:t>Go back to groups and refresh</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5487701b9_0_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5487701b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Vijay or Joseph</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54759d619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e54759d61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 -&gt; Nate -&gt; Vijay -&gt; Kyle Olson -&gt; Jamie -&gt; Devin -&gt; Wes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e2b03496e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e2b03496e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 Olson: TAKE A LOOK IN THE HOME PAGE DESCRIPTION IN ORDER TO WRITE A NICE PARAGRAPH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Midpoint is an application that we developed that takes in your location and your friends locations within a group, and displays great places to hang out in the area between the group called the Midpoint! Furthermore, you can filter out locations based on what you are specifically looking for such as restaurants, shopping, or recreational areas.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Midpoint is a social platform that allows people to form groups and share their locations to find the best places to hang out in a </a:t>
            </a:r>
            <a:r>
              <a:rPr lang="en"/>
              <a:t>calculated</a:t>
            </a:r>
            <a:r>
              <a:rPr lang="en"/>
              <a:t> area that we call the Midpoint!. Once the places are generated, you can filter out establishments based on your preferences of </a:t>
            </a:r>
            <a:r>
              <a:rPr lang="en"/>
              <a:t>restaurants</a:t>
            </a:r>
            <a:r>
              <a:rPr lang="en"/>
              <a:t>, shopping, entertainment, and recreation.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3dff388b5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3dff388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Vijay: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3dff388b5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3dff388b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proud to announce that Midpoint was very </a:t>
            </a:r>
            <a:r>
              <a:rPr lang="en"/>
              <a:t>successful overall</a:t>
            </a:r>
            <a:r>
              <a:rPr lang="en"/>
              <a:t>! We have a very clean UI with location tracking of our users and an amazing algorithm to filter establishments by types &amp; distance within the radius of the midpoint of the group. Our Authentication and CRUD functions work as expected and we are proud to say that we were able to craft a functional native app that matched our user interface and the functionality we wanted.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5487701b9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e5487701b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Nate: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of the challenges that we faced while developing midpoint included how hard it was to debug the mobile app while utilizing an external device. The massive logs and stack traces would make us waste a lot of time in order to find an error. In addition to that, the variables and components props used in React and React Native were different from what we had stored in the database so it was challenging keeping track of all the variable names in different components of Midpoint.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5487701b9_0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5487701b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are the prototypes for Midpoint that we developed using Figma. On the left you can see our mobile screens and in the right the web pages. Figma was extremely helpful with getting the creative juices flowing and laying out our ideas. I think prototyping is an essential step because i was able to have some direction when it came to coding and building the website instead of just staring at a blank ‘hello world’ page not knowing where to start.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e5487701b9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e5487701b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Here is our Use Case Diagram.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 user on our application has the ability to Login, which is checked and verified.</a:t>
            </a:r>
            <a:endParaRPr/>
          </a:p>
          <a:p>
            <a:pPr indent="0" lvl="0" marL="0" rtl="0" algn="l">
              <a:spcBef>
                <a:spcPts val="0"/>
              </a:spcBef>
              <a:spcAft>
                <a:spcPts val="0"/>
              </a:spcAft>
              <a:buClr>
                <a:schemeClr val="dk1"/>
              </a:buClr>
              <a:buSzPts val="1100"/>
              <a:buFont typeface="Arial"/>
              <a:buNone/>
            </a:pPr>
            <a:r>
              <a:rPr lang="en"/>
              <a:t>User Registration is also an extension to this.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 user can also Create, delete, or leave a group, and also invite and kick users.</a:t>
            </a:r>
            <a:endParaRPr/>
          </a:p>
          <a:p>
            <a:pPr indent="0" lvl="0" marL="0" rtl="0" algn="l">
              <a:spcBef>
                <a:spcPts val="0"/>
              </a:spcBef>
              <a:spcAft>
                <a:spcPts val="0"/>
              </a:spcAft>
              <a:buClr>
                <a:schemeClr val="dk1"/>
              </a:buClr>
              <a:buSzPts val="1100"/>
              <a:buFont typeface="Arial"/>
              <a:buNone/>
            </a:pPr>
            <a:r>
              <a:rPr lang="en"/>
              <a:t>Invite users/kick users and delete group are all  validated and checked.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And the midpoint is also Displayed.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2b03496ed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2b03496e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Here is our Gantt chart. As you can see, we started our project early getting the prototypes complete and our</a:t>
            </a:r>
            <a:endParaRPr/>
          </a:p>
          <a:p>
            <a:pPr indent="0" lvl="0" marL="0" rtl="0" algn="l">
              <a:spcBef>
                <a:spcPts val="0"/>
              </a:spcBef>
              <a:spcAft>
                <a:spcPts val="0"/>
              </a:spcAft>
              <a:buClr>
                <a:schemeClr val="dk1"/>
              </a:buClr>
              <a:buSzPts val="1100"/>
              <a:buFont typeface="Arial"/>
              <a:buNone/>
            </a:pPr>
            <a:r>
              <a:rPr lang="en"/>
              <a:t>Github integration/Heroku Deployment setup. We moved into working on our API and Frontend in paralell, and</a:t>
            </a:r>
            <a:endParaRPr/>
          </a:p>
          <a:p>
            <a:pPr indent="0" lvl="0" marL="0" rtl="0" algn="l">
              <a:spcBef>
                <a:spcPts val="0"/>
              </a:spcBef>
              <a:spcAft>
                <a:spcPts val="0"/>
              </a:spcAft>
              <a:buClr>
                <a:schemeClr val="dk1"/>
              </a:buClr>
              <a:buSzPts val="1100"/>
              <a:buFont typeface="Arial"/>
              <a:buNone/>
            </a:pPr>
            <a:r>
              <a:rPr lang="en"/>
              <a:t>communicated what additional features we wanted during our collaberation sessions. The final phases</a:t>
            </a:r>
            <a:endParaRPr/>
          </a:p>
          <a:p>
            <a:pPr indent="0" lvl="0" marL="0" rtl="0" algn="l">
              <a:spcBef>
                <a:spcPts val="0"/>
              </a:spcBef>
              <a:spcAft>
                <a:spcPts val="0"/>
              </a:spcAft>
              <a:buNone/>
            </a:pPr>
            <a:r>
              <a:rPr lang="en"/>
              <a:t>of this project were spent on tweaking the website appreacence and getting our mobile application working.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7376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0.png"/><Relationship Id="rId4" Type="http://schemas.openxmlformats.org/officeDocument/2006/relationships/image" Target="../media/image18.png"/><Relationship Id="rId5"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0.png"/><Relationship Id="rId4" Type="http://schemas.openxmlformats.org/officeDocument/2006/relationships/image" Target="../media/image18.png"/><Relationship Id="rId5" Type="http://schemas.openxmlformats.org/officeDocument/2006/relationships/image" Target="../media/image36.png"/><Relationship Id="rId6" Type="http://schemas.openxmlformats.org/officeDocument/2006/relationships/image" Target="../media/image3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0.png"/><Relationship Id="rId4" Type="http://schemas.openxmlformats.org/officeDocument/2006/relationships/hyperlink" Target="https://group20-midpoint.herokuapp.com/api-docs/#/user/post_api_listgroups" TargetMode="External"/><Relationship Id="rId5" Type="http://schemas.openxmlformats.org/officeDocument/2006/relationships/image" Target="../media/image18.png"/><Relationship Id="rId6"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40.png"/><Relationship Id="rId4" Type="http://schemas.openxmlformats.org/officeDocument/2006/relationships/hyperlink" Target="https://group20-midpoint.herokuapp.com/api-docs/#/user/post_api_listgroups" TargetMode="External"/><Relationship Id="rId5" Type="http://schemas.openxmlformats.org/officeDocument/2006/relationships/image" Target="../media/image18.png"/><Relationship Id="rId6" Type="http://schemas.openxmlformats.org/officeDocument/2006/relationships/image" Target="../media/image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0.png"/><Relationship Id="rId4" Type="http://schemas.openxmlformats.org/officeDocument/2006/relationships/image" Target="../media/image18.png"/><Relationship Id="rId5"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40.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1" Type="http://schemas.openxmlformats.org/officeDocument/2006/relationships/image" Target="../media/image7.jpg"/><Relationship Id="rId10" Type="http://schemas.openxmlformats.org/officeDocument/2006/relationships/image" Target="../media/image6.jpg"/><Relationship Id="rId13" Type="http://schemas.openxmlformats.org/officeDocument/2006/relationships/image" Target="../media/image16.png"/><Relationship Id="rId12" Type="http://schemas.openxmlformats.org/officeDocument/2006/relationships/image" Target="../media/image8.jpg"/><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0.png"/><Relationship Id="rId4" Type="http://schemas.openxmlformats.org/officeDocument/2006/relationships/image" Target="../media/image19.png"/><Relationship Id="rId9" Type="http://schemas.openxmlformats.org/officeDocument/2006/relationships/image" Target="../media/image11.jpg"/><Relationship Id="rId14" Type="http://schemas.openxmlformats.org/officeDocument/2006/relationships/image" Target="../media/image3.jpg"/><Relationship Id="rId5" Type="http://schemas.openxmlformats.org/officeDocument/2006/relationships/image" Target="../media/image5.jpg"/><Relationship Id="rId6" Type="http://schemas.openxmlformats.org/officeDocument/2006/relationships/image" Target="../media/image20.png"/><Relationship Id="rId7" Type="http://schemas.openxmlformats.org/officeDocument/2006/relationships/image" Target="../media/image2.jpg"/><Relationship Id="rId8"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5.gif"/></Relationships>
</file>

<file path=ppt/slides/_rels/slide4.xml.rels><?xml version="1.0" encoding="UTF-8" standalone="yes"?><Relationships xmlns="http://schemas.openxmlformats.org/package/2006/relationships"><Relationship Id="rId11" Type="http://schemas.openxmlformats.org/officeDocument/2006/relationships/image" Target="../media/image17.png"/><Relationship Id="rId10" Type="http://schemas.openxmlformats.org/officeDocument/2006/relationships/image" Target="../media/image25.png"/><Relationship Id="rId12" Type="http://schemas.openxmlformats.org/officeDocument/2006/relationships/image" Target="../media/image13.png"/><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0.png"/><Relationship Id="rId4" Type="http://schemas.openxmlformats.org/officeDocument/2006/relationships/image" Target="../media/image21.png"/><Relationship Id="rId9" Type="http://schemas.openxmlformats.org/officeDocument/2006/relationships/image" Target="../media/image14.png"/><Relationship Id="rId5" Type="http://schemas.openxmlformats.org/officeDocument/2006/relationships/image" Target="../media/image24.png"/><Relationship Id="rId6" Type="http://schemas.openxmlformats.org/officeDocument/2006/relationships/image" Target="../media/image39.png"/><Relationship Id="rId7" Type="http://schemas.openxmlformats.org/officeDocument/2006/relationships/image" Target="../media/image12.png"/><Relationship Id="rId8"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0.png"/><Relationship Id="rId4" Type="http://schemas.openxmlformats.org/officeDocument/2006/relationships/image" Target="../media/image18.png"/><Relationship Id="rId5" Type="http://schemas.openxmlformats.org/officeDocument/2006/relationships/image" Target="../media/image22.gif"/><Relationship Id="rId6" Type="http://schemas.openxmlformats.org/officeDocument/2006/relationships/image" Target="../media/image27.gif"/><Relationship Id="rId7"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0.png"/><Relationship Id="rId4" Type="http://schemas.openxmlformats.org/officeDocument/2006/relationships/image" Target="../media/image26.png"/><Relationship Id="rId5" Type="http://schemas.openxmlformats.org/officeDocument/2006/relationships/image" Target="../media/image18.png"/><Relationship Id="rId6" Type="http://schemas.openxmlformats.org/officeDocument/2006/relationships/image" Target="../media/image30.png"/><Relationship Id="rId7"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0.png"/><Relationship Id="rId4" Type="http://schemas.openxmlformats.org/officeDocument/2006/relationships/image" Target="../media/image18.png"/><Relationship Id="rId5"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1.png"/><Relationship Id="rId4" Type="http://schemas.openxmlformats.org/officeDocument/2006/relationships/image" Target="../media/image18.png"/><Relationship Id="rId5" Type="http://schemas.openxmlformats.org/officeDocument/2006/relationships/image" Target="../media/image33.png"/><Relationship Id="rId6"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0.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mt="38000"/>
          </a:blip>
          <a:srcRect b="0" l="12484" r="12491" t="842"/>
          <a:stretch/>
        </p:blipFill>
        <p:spPr>
          <a:xfrm>
            <a:off x="0" y="0"/>
            <a:ext cx="9144001" cy="5187900"/>
          </a:xfrm>
          <a:prstGeom prst="rect">
            <a:avLst/>
          </a:prstGeom>
          <a:noFill/>
          <a:ln>
            <a:noFill/>
          </a:ln>
          <a:effectLst>
            <a:outerShdw blurRad="57150" rotWithShape="0" algn="bl" dir="5400000" dist="19050">
              <a:srgbClr val="000000">
                <a:alpha val="50000"/>
              </a:srgbClr>
            </a:outerShdw>
          </a:effectLst>
        </p:spPr>
      </p:pic>
      <p:sp>
        <p:nvSpPr>
          <p:cNvPr id="55" name="Google Shape;55;p13"/>
          <p:cNvSpPr txBox="1"/>
          <p:nvPr>
            <p:ph type="title"/>
          </p:nvPr>
        </p:nvSpPr>
        <p:spPr>
          <a:xfrm>
            <a:off x="1724450" y="2571750"/>
            <a:ext cx="5568600" cy="812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latin typeface="Poppins"/>
                <a:ea typeface="Poppins"/>
                <a:cs typeface="Poppins"/>
                <a:sym typeface="Poppins"/>
              </a:rPr>
              <a:t>Group 20 - Large Project Presentation</a:t>
            </a:r>
            <a:endParaRPr>
              <a:latin typeface="Poppins"/>
              <a:ea typeface="Poppins"/>
              <a:cs typeface="Poppins"/>
              <a:sym typeface="Poppins"/>
            </a:endParaRPr>
          </a:p>
        </p:txBody>
      </p:sp>
      <p:pic>
        <p:nvPicPr>
          <p:cNvPr id="56" name="Google Shape;56;p13"/>
          <p:cNvPicPr preferRelativeResize="0"/>
          <p:nvPr/>
        </p:nvPicPr>
        <p:blipFill rotWithShape="1">
          <a:blip r:embed="rId4">
            <a:alphaModFix/>
          </a:blip>
          <a:srcRect b="69" l="0" r="0" t="59"/>
          <a:stretch/>
        </p:blipFill>
        <p:spPr>
          <a:xfrm>
            <a:off x="1583900" y="1739338"/>
            <a:ext cx="5976202" cy="1139526"/>
          </a:xfrm>
          <a:prstGeom prst="rect">
            <a:avLst/>
          </a:prstGeom>
          <a:noFill/>
          <a:ln>
            <a:noFill/>
          </a:ln>
          <a:effectLst>
            <a:outerShdw blurRad="128588" rotWithShape="0" algn="bl" dir="5400000" dist="952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2"/>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190" name="Google Shape;190;p22"/>
          <p:cNvSpPr txBox="1"/>
          <p:nvPr>
            <p:ph type="title"/>
          </p:nvPr>
        </p:nvSpPr>
        <p:spPr>
          <a:xfrm>
            <a:off x="242525" y="134350"/>
            <a:ext cx="38811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ERD</a:t>
            </a:r>
            <a:endParaRPr sz="3600"/>
          </a:p>
        </p:txBody>
      </p:sp>
      <p:pic>
        <p:nvPicPr>
          <p:cNvPr id="191" name="Google Shape;191;p22"/>
          <p:cNvPicPr preferRelativeResize="0"/>
          <p:nvPr/>
        </p:nvPicPr>
        <p:blipFill>
          <a:blip r:embed="rId4">
            <a:alphaModFix/>
          </a:blip>
          <a:stretch>
            <a:fillRect/>
          </a:stretch>
        </p:blipFill>
        <p:spPr>
          <a:xfrm>
            <a:off x="157850" y="4610292"/>
            <a:ext cx="2145750" cy="409125"/>
          </a:xfrm>
          <a:prstGeom prst="rect">
            <a:avLst/>
          </a:prstGeom>
          <a:noFill/>
          <a:ln>
            <a:noFill/>
          </a:ln>
        </p:spPr>
      </p:pic>
      <p:pic>
        <p:nvPicPr>
          <p:cNvPr id="192" name="Google Shape;192;p22"/>
          <p:cNvPicPr preferRelativeResize="0"/>
          <p:nvPr/>
        </p:nvPicPr>
        <p:blipFill>
          <a:blip r:embed="rId5">
            <a:alphaModFix/>
          </a:blip>
          <a:stretch>
            <a:fillRect/>
          </a:stretch>
        </p:blipFill>
        <p:spPr>
          <a:xfrm>
            <a:off x="692025" y="842800"/>
            <a:ext cx="7489450" cy="3457900"/>
          </a:xfrm>
          <a:prstGeom prst="rect">
            <a:avLst/>
          </a:prstGeom>
          <a:noFill/>
          <a:ln>
            <a:noFill/>
          </a:ln>
        </p:spPr>
      </p:pic>
      <p:sp>
        <p:nvSpPr>
          <p:cNvPr id="193" name="Google Shape;193;p22"/>
          <p:cNvSpPr txBox="1"/>
          <p:nvPr/>
        </p:nvSpPr>
        <p:spPr>
          <a:xfrm>
            <a:off x="2121450" y="191185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194" name="Google Shape;194;p22"/>
          <p:cNvSpPr txBox="1"/>
          <p:nvPr/>
        </p:nvSpPr>
        <p:spPr>
          <a:xfrm>
            <a:off x="1950925" y="208670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195" name="Google Shape;195;p22"/>
          <p:cNvSpPr txBox="1"/>
          <p:nvPr/>
        </p:nvSpPr>
        <p:spPr>
          <a:xfrm>
            <a:off x="1980875" y="221965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196" name="Google Shape;196;p22"/>
          <p:cNvSpPr txBox="1"/>
          <p:nvPr/>
        </p:nvSpPr>
        <p:spPr>
          <a:xfrm>
            <a:off x="4884600" y="2263950"/>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
        <p:nvSpPr>
          <p:cNvPr id="197" name="Google Shape;197;p22"/>
          <p:cNvSpPr txBox="1"/>
          <p:nvPr/>
        </p:nvSpPr>
        <p:spPr>
          <a:xfrm>
            <a:off x="6534400" y="277600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198" name="Google Shape;198;p22"/>
          <p:cNvSpPr txBox="1"/>
          <p:nvPr/>
        </p:nvSpPr>
        <p:spPr>
          <a:xfrm>
            <a:off x="4884600" y="287955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199" name="Google Shape;199;p22"/>
          <p:cNvSpPr txBox="1"/>
          <p:nvPr/>
        </p:nvSpPr>
        <p:spPr>
          <a:xfrm>
            <a:off x="3308025" y="2686650"/>
            <a:ext cx="404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One</a:t>
            </a:r>
            <a:endParaRPr sz="800"/>
          </a:p>
        </p:txBody>
      </p:sp>
      <p:sp>
        <p:nvSpPr>
          <p:cNvPr id="200" name="Google Shape;200;p22"/>
          <p:cNvSpPr txBox="1"/>
          <p:nvPr/>
        </p:nvSpPr>
        <p:spPr>
          <a:xfrm>
            <a:off x="6354700" y="2571750"/>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
        <p:nvSpPr>
          <p:cNvPr id="201" name="Google Shape;201;p22"/>
          <p:cNvSpPr txBox="1"/>
          <p:nvPr/>
        </p:nvSpPr>
        <p:spPr>
          <a:xfrm>
            <a:off x="3474925" y="1340900"/>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
        <p:nvSpPr>
          <p:cNvPr id="202" name="Google Shape;202;p22"/>
          <p:cNvSpPr txBox="1"/>
          <p:nvPr/>
        </p:nvSpPr>
        <p:spPr>
          <a:xfrm>
            <a:off x="3380625" y="3142975"/>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
        <p:nvSpPr>
          <p:cNvPr id="203" name="Google Shape;203;p22"/>
          <p:cNvSpPr txBox="1"/>
          <p:nvPr/>
        </p:nvSpPr>
        <p:spPr>
          <a:xfrm>
            <a:off x="1980875" y="1489625"/>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
        <p:nvSpPr>
          <p:cNvPr id="204" name="Google Shape;204;p22"/>
          <p:cNvSpPr txBox="1"/>
          <p:nvPr/>
        </p:nvSpPr>
        <p:spPr>
          <a:xfrm>
            <a:off x="4874100" y="2468200"/>
            <a:ext cx="49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Many</a:t>
            </a:r>
            <a:endParaRPr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3"/>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210" name="Google Shape;210;p23"/>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Unit Testing</a:t>
            </a:r>
            <a:endParaRPr sz="3600"/>
          </a:p>
        </p:txBody>
      </p:sp>
      <p:pic>
        <p:nvPicPr>
          <p:cNvPr id="211" name="Google Shape;211;p23"/>
          <p:cNvPicPr preferRelativeResize="0"/>
          <p:nvPr/>
        </p:nvPicPr>
        <p:blipFill>
          <a:blip r:embed="rId4">
            <a:alphaModFix/>
          </a:blip>
          <a:stretch>
            <a:fillRect/>
          </a:stretch>
        </p:blipFill>
        <p:spPr>
          <a:xfrm>
            <a:off x="157850" y="4610292"/>
            <a:ext cx="2145750" cy="409125"/>
          </a:xfrm>
          <a:prstGeom prst="rect">
            <a:avLst/>
          </a:prstGeom>
          <a:noFill/>
          <a:ln>
            <a:noFill/>
          </a:ln>
        </p:spPr>
      </p:pic>
      <p:pic>
        <p:nvPicPr>
          <p:cNvPr id="212" name="Google Shape;212;p23"/>
          <p:cNvPicPr preferRelativeResize="0"/>
          <p:nvPr/>
        </p:nvPicPr>
        <p:blipFill>
          <a:blip r:embed="rId5">
            <a:alphaModFix/>
          </a:blip>
          <a:stretch>
            <a:fillRect/>
          </a:stretch>
        </p:blipFill>
        <p:spPr>
          <a:xfrm>
            <a:off x="524425" y="805513"/>
            <a:ext cx="3021900" cy="3532500"/>
          </a:xfrm>
          <a:prstGeom prst="roundRect">
            <a:avLst>
              <a:gd fmla="val 271" name="adj"/>
            </a:avLst>
          </a:prstGeom>
          <a:noFill/>
          <a:ln>
            <a:noFill/>
          </a:ln>
        </p:spPr>
      </p:pic>
      <p:pic>
        <p:nvPicPr>
          <p:cNvPr id="213" name="Google Shape;213;p23"/>
          <p:cNvPicPr preferRelativeResize="0"/>
          <p:nvPr/>
        </p:nvPicPr>
        <p:blipFill>
          <a:blip r:embed="rId6">
            <a:alphaModFix/>
          </a:blip>
          <a:stretch>
            <a:fillRect/>
          </a:stretch>
        </p:blipFill>
        <p:spPr>
          <a:xfrm>
            <a:off x="4660650" y="1238250"/>
            <a:ext cx="3648075" cy="266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4"/>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219" name="Google Shape;219;p24"/>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API demo (Swaggerhub)</a:t>
            </a:r>
            <a:endParaRPr sz="3600"/>
          </a:p>
        </p:txBody>
      </p:sp>
      <p:pic>
        <p:nvPicPr>
          <p:cNvPr id="220" name="Google Shape;220;p24">
            <a:hlinkClick r:id="rId4"/>
          </p:cNvPr>
          <p:cNvPicPr preferRelativeResize="0"/>
          <p:nvPr/>
        </p:nvPicPr>
        <p:blipFill>
          <a:blip r:embed="rId5">
            <a:alphaModFix/>
          </a:blip>
          <a:stretch>
            <a:fillRect/>
          </a:stretch>
        </p:blipFill>
        <p:spPr>
          <a:xfrm>
            <a:off x="1626837" y="2010189"/>
            <a:ext cx="5890325" cy="1123100"/>
          </a:xfrm>
          <a:prstGeom prst="rect">
            <a:avLst/>
          </a:prstGeom>
          <a:noFill/>
          <a:ln>
            <a:noFill/>
          </a:ln>
        </p:spPr>
      </p:pic>
      <p:pic>
        <p:nvPicPr>
          <p:cNvPr id="221" name="Google Shape;221;p24"/>
          <p:cNvPicPr preferRelativeResize="0"/>
          <p:nvPr/>
        </p:nvPicPr>
        <p:blipFill>
          <a:blip r:embed="rId6">
            <a:alphaModFix/>
          </a:blip>
          <a:stretch>
            <a:fillRect/>
          </a:stretch>
        </p:blipFill>
        <p:spPr>
          <a:xfrm>
            <a:off x="4096798" y="3248673"/>
            <a:ext cx="854250" cy="854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5"/>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227" name="Google Shape;227;p25"/>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App demo (Web)</a:t>
            </a:r>
            <a:endParaRPr sz="3600"/>
          </a:p>
        </p:txBody>
      </p:sp>
      <p:pic>
        <p:nvPicPr>
          <p:cNvPr id="228" name="Google Shape;228;p25">
            <a:hlinkClick r:id="rId4"/>
          </p:cNvPr>
          <p:cNvPicPr preferRelativeResize="0"/>
          <p:nvPr/>
        </p:nvPicPr>
        <p:blipFill>
          <a:blip r:embed="rId5">
            <a:alphaModFix/>
          </a:blip>
          <a:stretch>
            <a:fillRect/>
          </a:stretch>
        </p:blipFill>
        <p:spPr>
          <a:xfrm>
            <a:off x="1626837" y="2010189"/>
            <a:ext cx="5890325" cy="1123100"/>
          </a:xfrm>
          <a:prstGeom prst="rect">
            <a:avLst/>
          </a:prstGeom>
          <a:noFill/>
          <a:ln>
            <a:noFill/>
          </a:ln>
        </p:spPr>
      </p:pic>
      <p:pic>
        <p:nvPicPr>
          <p:cNvPr id="229" name="Google Shape;229;p25"/>
          <p:cNvPicPr preferRelativeResize="0"/>
          <p:nvPr/>
        </p:nvPicPr>
        <p:blipFill rotWithShape="1">
          <a:blip r:embed="rId6">
            <a:alphaModFix/>
          </a:blip>
          <a:srcRect b="0" l="0" r="35182" t="0"/>
          <a:stretch/>
        </p:blipFill>
        <p:spPr>
          <a:xfrm>
            <a:off x="3321838" y="3133300"/>
            <a:ext cx="2500325" cy="1181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App demo (Mobile)</a:t>
            </a:r>
            <a:endParaRPr sz="3600"/>
          </a:p>
        </p:txBody>
      </p:sp>
      <p:pic>
        <p:nvPicPr>
          <p:cNvPr id="235" name="Google Shape;235;p26"/>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pic>
        <p:nvPicPr>
          <p:cNvPr id="236" name="Google Shape;236;p26"/>
          <p:cNvPicPr preferRelativeResize="0"/>
          <p:nvPr/>
        </p:nvPicPr>
        <p:blipFill>
          <a:blip r:embed="rId4">
            <a:alphaModFix/>
          </a:blip>
          <a:stretch>
            <a:fillRect/>
          </a:stretch>
        </p:blipFill>
        <p:spPr>
          <a:xfrm>
            <a:off x="1626837" y="2010189"/>
            <a:ext cx="5890325" cy="1123100"/>
          </a:xfrm>
          <a:prstGeom prst="rect">
            <a:avLst/>
          </a:prstGeom>
          <a:noFill/>
          <a:ln>
            <a:noFill/>
          </a:ln>
        </p:spPr>
      </p:pic>
      <p:pic>
        <p:nvPicPr>
          <p:cNvPr id="237" name="Google Shape;237;p26"/>
          <p:cNvPicPr preferRelativeResize="0"/>
          <p:nvPr/>
        </p:nvPicPr>
        <p:blipFill>
          <a:blip r:embed="rId5">
            <a:alphaModFix/>
          </a:blip>
          <a:stretch>
            <a:fillRect/>
          </a:stretch>
        </p:blipFill>
        <p:spPr>
          <a:xfrm>
            <a:off x="2643175" y="3133300"/>
            <a:ext cx="3857625" cy="1181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7"/>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243" name="Google Shape;243;p27"/>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Questions</a:t>
            </a:r>
            <a:endParaRPr sz="3600"/>
          </a:p>
        </p:txBody>
      </p:sp>
      <p:pic>
        <p:nvPicPr>
          <p:cNvPr id="244" name="Google Shape;244;p27"/>
          <p:cNvPicPr preferRelativeResize="0"/>
          <p:nvPr/>
        </p:nvPicPr>
        <p:blipFill>
          <a:blip r:embed="rId4">
            <a:alphaModFix/>
          </a:blip>
          <a:stretch>
            <a:fillRect/>
          </a:stretch>
        </p:blipFill>
        <p:spPr>
          <a:xfrm>
            <a:off x="157850" y="4610292"/>
            <a:ext cx="2145750" cy="409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mt="78000"/>
          </a:blip>
          <a:srcRect b="0" l="9562" r="10084" t="0"/>
          <a:stretch/>
        </p:blipFill>
        <p:spPr>
          <a:xfrm>
            <a:off x="0" y="0"/>
            <a:ext cx="9144000" cy="5143500"/>
          </a:xfrm>
          <a:prstGeom prst="rect">
            <a:avLst/>
          </a:prstGeom>
          <a:noFill/>
          <a:ln>
            <a:noFill/>
          </a:ln>
        </p:spPr>
      </p:pic>
      <p:cxnSp>
        <p:nvCxnSpPr>
          <p:cNvPr id="62" name="Google Shape;62;p14"/>
          <p:cNvCxnSpPr>
            <a:endCxn id="63" idx="0"/>
          </p:cNvCxnSpPr>
          <p:nvPr/>
        </p:nvCxnSpPr>
        <p:spPr>
          <a:xfrm>
            <a:off x="3789264" y="2575316"/>
            <a:ext cx="3672300" cy="1792800"/>
          </a:xfrm>
          <a:prstGeom prst="straightConnector1">
            <a:avLst/>
          </a:prstGeom>
          <a:noFill/>
          <a:ln cap="flat" cmpd="sng" w="76200">
            <a:solidFill>
              <a:schemeClr val="dk2"/>
            </a:solidFill>
            <a:prstDash val="dash"/>
            <a:round/>
            <a:headEnd len="med" w="med" type="none"/>
            <a:tailEnd len="med" w="med" type="none"/>
          </a:ln>
        </p:spPr>
      </p:cxnSp>
      <p:cxnSp>
        <p:nvCxnSpPr>
          <p:cNvPr id="64" name="Google Shape;64;p14"/>
          <p:cNvCxnSpPr/>
          <p:nvPr/>
        </p:nvCxnSpPr>
        <p:spPr>
          <a:xfrm flipH="1">
            <a:off x="4514503" y="2479223"/>
            <a:ext cx="3270900" cy="2131500"/>
          </a:xfrm>
          <a:prstGeom prst="straightConnector1">
            <a:avLst/>
          </a:prstGeom>
          <a:noFill/>
          <a:ln cap="flat" cmpd="sng" w="76200">
            <a:solidFill>
              <a:schemeClr val="dk2"/>
            </a:solidFill>
            <a:prstDash val="dash"/>
            <a:round/>
            <a:headEnd len="med" w="med" type="none"/>
            <a:tailEnd len="med" w="med" type="none"/>
          </a:ln>
        </p:spPr>
      </p:cxnSp>
      <p:cxnSp>
        <p:nvCxnSpPr>
          <p:cNvPr id="65" name="Google Shape;65;p14"/>
          <p:cNvCxnSpPr/>
          <p:nvPr/>
        </p:nvCxnSpPr>
        <p:spPr>
          <a:xfrm>
            <a:off x="3803975" y="2568050"/>
            <a:ext cx="747600" cy="1850100"/>
          </a:xfrm>
          <a:prstGeom prst="straightConnector1">
            <a:avLst/>
          </a:prstGeom>
          <a:noFill/>
          <a:ln cap="flat" cmpd="sng" w="76200">
            <a:solidFill>
              <a:schemeClr val="dk2"/>
            </a:solidFill>
            <a:prstDash val="dash"/>
            <a:round/>
            <a:headEnd len="med" w="med" type="none"/>
            <a:tailEnd len="med" w="med" type="none"/>
          </a:ln>
        </p:spPr>
      </p:cxnSp>
      <p:cxnSp>
        <p:nvCxnSpPr>
          <p:cNvPr id="66" name="Google Shape;66;p14"/>
          <p:cNvCxnSpPr>
            <a:endCxn id="67" idx="2"/>
          </p:cNvCxnSpPr>
          <p:nvPr/>
        </p:nvCxnSpPr>
        <p:spPr>
          <a:xfrm flipH="1">
            <a:off x="7455627" y="2162526"/>
            <a:ext cx="409500" cy="2205000"/>
          </a:xfrm>
          <a:prstGeom prst="straightConnector1">
            <a:avLst/>
          </a:prstGeom>
          <a:noFill/>
          <a:ln cap="flat" cmpd="sng" w="76200">
            <a:solidFill>
              <a:schemeClr val="dk2"/>
            </a:solidFill>
            <a:prstDash val="dash"/>
            <a:round/>
            <a:headEnd len="med" w="med" type="none"/>
            <a:tailEnd len="med" w="med" type="none"/>
          </a:ln>
        </p:spPr>
      </p:cxnSp>
      <p:cxnSp>
        <p:nvCxnSpPr>
          <p:cNvPr id="68" name="Google Shape;68;p14"/>
          <p:cNvCxnSpPr>
            <a:endCxn id="69" idx="2"/>
          </p:cNvCxnSpPr>
          <p:nvPr/>
        </p:nvCxnSpPr>
        <p:spPr>
          <a:xfrm>
            <a:off x="1050165" y="2335890"/>
            <a:ext cx="494400" cy="2237700"/>
          </a:xfrm>
          <a:prstGeom prst="straightConnector1">
            <a:avLst/>
          </a:prstGeom>
          <a:noFill/>
          <a:ln cap="flat" cmpd="sng" w="76200">
            <a:solidFill>
              <a:schemeClr val="dk2"/>
            </a:solidFill>
            <a:prstDash val="dash"/>
            <a:round/>
            <a:headEnd len="med" w="med" type="none"/>
            <a:tailEnd len="med" w="med" type="none"/>
          </a:ln>
        </p:spPr>
      </p:cxnSp>
      <p:cxnSp>
        <p:nvCxnSpPr>
          <p:cNvPr id="70" name="Google Shape;70;p14"/>
          <p:cNvCxnSpPr>
            <a:stCxn id="71" idx="0"/>
            <a:endCxn id="72" idx="0"/>
          </p:cNvCxnSpPr>
          <p:nvPr/>
        </p:nvCxnSpPr>
        <p:spPr>
          <a:xfrm flipH="1" rot="10800000">
            <a:off x="4680081" y="2655932"/>
            <a:ext cx="1567800" cy="1939500"/>
          </a:xfrm>
          <a:prstGeom prst="straightConnector1">
            <a:avLst/>
          </a:prstGeom>
          <a:noFill/>
          <a:ln cap="flat" cmpd="sng" w="76200">
            <a:solidFill>
              <a:schemeClr val="dk2"/>
            </a:solidFill>
            <a:prstDash val="dash"/>
            <a:round/>
            <a:headEnd len="med" w="med" type="none"/>
            <a:tailEnd len="med" w="med" type="none"/>
          </a:ln>
        </p:spPr>
      </p:cxnSp>
      <p:cxnSp>
        <p:nvCxnSpPr>
          <p:cNvPr id="73" name="Google Shape;73;p14"/>
          <p:cNvCxnSpPr>
            <a:endCxn id="74" idx="0"/>
          </p:cNvCxnSpPr>
          <p:nvPr/>
        </p:nvCxnSpPr>
        <p:spPr>
          <a:xfrm flipH="1">
            <a:off x="1557569" y="2666589"/>
            <a:ext cx="2673300" cy="1961100"/>
          </a:xfrm>
          <a:prstGeom prst="straightConnector1">
            <a:avLst/>
          </a:prstGeom>
          <a:noFill/>
          <a:ln cap="flat" cmpd="sng" w="76200">
            <a:solidFill>
              <a:schemeClr val="dk2"/>
            </a:solidFill>
            <a:prstDash val="dash"/>
            <a:round/>
            <a:headEnd len="med" w="med" type="none"/>
            <a:tailEnd len="med" w="med" type="none"/>
          </a:ln>
        </p:spPr>
      </p:cxnSp>
      <p:cxnSp>
        <p:nvCxnSpPr>
          <p:cNvPr id="75" name="Google Shape;75;p14"/>
          <p:cNvCxnSpPr>
            <a:stCxn id="76" idx="0"/>
            <a:endCxn id="72" idx="0"/>
          </p:cNvCxnSpPr>
          <p:nvPr/>
        </p:nvCxnSpPr>
        <p:spPr>
          <a:xfrm>
            <a:off x="3752085" y="2621536"/>
            <a:ext cx="2495700" cy="34500"/>
          </a:xfrm>
          <a:prstGeom prst="straightConnector1">
            <a:avLst/>
          </a:prstGeom>
          <a:noFill/>
          <a:ln cap="flat" cmpd="sng" w="76200">
            <a:solidFill>
              <a:schemeClr val="dk2"/>
            </a:solidFill>
            <a:prstDash val="dash"/>
            <a:round/>
            <a:headEnd len="med" w="med" type="none"/>
            <a:tailEnd len="med" w="med" type="none"/>
          </a:ln>
        </p:spPr>
      </p:cxnSp>
      <p:cxnSp>
        <p:nvCxnSpPr>
          <p:cNvPr id="77" name="Google Shape;77;p14"/>
          <p:cNvCxnSpPr>
            <a:stCxn id="78" idx="0"/>
            <a:endCxn id="76" idx="0"/>
          </p:cNvCxnSpPr>
          <p:nvPr/>
        </p:nvCxnSpPr>
        <p:spPr>
          <a:xfrm>
            <a:off x="1019985" y="2267536"/>
            <a:ext cx="2732100" cy="354000"/>
          </a:xfrm>
          <a:prstGeom prst="straightConnector1">
            <a:avLst/>
          </a:prstGeom>
          <a:noFill/>
          <a:ln cap="flat" cmpd="sng" w="76200">
            <a:solidFill>
              <a:schemeClr val="dk2"/>
            </a:solidFill>
            <a:prstDash val="dash"/>
            <a:round/>
            <a:headEnd len="med" w="med" type="none"/>
            <a:tailEnd len="med" w="med" type="none"/>
          </a:ln>
        </p:spPr>
      </p:cxnSp>
      <p:grpSp>
        <p:nvGrpSpPr>
          <p:cNvPr id="79" name="Google Shape;79;p14"/>
          <p:cNvGrpSpPr/>
          <p:nvPr/>
        </p:nvGrpSpPr>
        <p:grpSpPr>
          <a:xfrm rot="783758">
            <a:off x="336691" y="714519"/>
            <a:ext cx="1741092" cy="1646423"/>
            <a:chOff x="334900" y="249950"/>
            <a:chExt cx="1745075" cy="1745075"/>
          </a:xfrm>
        </p:grpSpPr>
        <p:pic>
          <p:nvPicPr>
            <p:cNvPr id="80" name="Google Shape;80;p14"/>
            <p:cNvPicPr preferRelativeResize="0"/>
            <p:nvPr/>
          </p:nvPicPr>
          <p:blipFill>
            <a:blip r:embed="rId4">
              <a:alphaModFix/>
            </a:blip>
            <a:stretch>
              <a:fillRect/>
            </a:stretch>
          </p:blipFill>
          <p:spPr>
            <a:xfrm>
              <a:off x="334900" y="249950"/>
              <a:ext cx="1745075" cy="1745075"/>
            </a:xfrm>
            <a:prstGeom prst="rect">
              <a:avLst/>
            </a:prstGeom>
            <a:noFill/>
            <a:ln>
              <a:noFill/>
            </a:ln>
            <a:effectLst>
              <a:outerShdw blurRad="228600" rotWithShape="0" algn="bl" dir="4800000" dist="19050">
                <a:srgbClr val="000000">
                  <a:alpha val="73000"/>
                </a:srgbClr>
              </a:outerShdw>
            </a:effectLst>
          </p:spPr>
        </p:pic>
        <p:pic>
          <p:nvPicPr>
            <p:cNvPr id="81" name="Google Shape;81;p14"/>
            <p:cNvPicPr preferRelativeResize="0"/>
            <p:nvPr/>
          </p:nvPicPr>
          <p:blipFill rotWithShape="1">
            <a:blip r:embed="rId5">
              <a:alphaModFix/>
            </a:blip>
            <a:srcRect b="0" l="0" r="0" t="0"/>
            <a:stretch/>
          </p:blipFill>
          <p:spPr>
            <a:xfrm>
              <a:off x="829146" y="429500"/>
              <a:ext cx="756600" cy="756600"/>
            </a:xfrm>
            <a:prstGeom prst="ellipse">
              <a:avLst/>
            </a:prstGeom>
            <a:noFill/>
            <a:ln>
              <a:noFill/>
            </a:ln>
            <a:effectLst>
              <a:outerShdw blurRad="228600" rotWithShape="0" algn="bl" dir="5400000" dist="19050">
                <a:srgbClr val="000000">
                  <a:alpha val="73000"/>
                </a:srgbClr>
              </a:outerShdw>
            </a:effectLst>
          </p:spPr>
        </p:pic>
      </p:grpSp>
      <p:pic>
        <p:nvPicPr>
          <p:cNvPr id="67" name="Google Shape;67;p14"/>
          <p:cNvPicPr preferRelativeResize="0"/>
          <p:nvPr/>
        </p:nvPicPr>
        <p:blipFill>
          <a:blip r:embed="rId6">
            <a:alphaModFix/>
          </a:blip>
          <a:stretch>
            <a:fillRect/>
          </a:stretch>
        </p:blipFill>
        <p:spPr>
          <a:xfrm rot="2310018">
            <a:off x="7169232" y="3015065"/>
            <a:ext cx="1517399" cy="1517399"/>
          </a:xfrm>
          <a:prstGeom prst="rect">
            <a:avLst/>
          </a:prstGeom>
          <a:noFill/>
          <a:ln>
            <a:noFill/>
          </a:ln>
          <a:effectLst>
            <a:outerShdw blurRad="57150" rotWithShape="0" algn="bl" dir="4800000" dist="19050">
              <a:srgbClr val="000000">
                <a:alpha val="50000"/>
              </a:srgbClr>
            </a:outerShdw>
          </a:effectLst>
        </p:spPr>
      </p:pic>
      <p:pic>
        <p:nvPicPr>
          <p:cNvPr id="82" name="Google Shape;82;p14"/>
          <p:cNvPicPr preferRelativeResize="0"/>
          <p:nvPr/>
        </p:nvPicPr>
        <p:blipFill rotWithShape="1">
          <a:blip r:embed="rId7">
            <a:alphaModFix/>
          </a:blip>
          <a:srcRect b="0" l="0" r="0" t="0"/>
          <a:stretch/>
        </p:blipFill>
        <p:spPr>
          <a:xfrm rot="2310039">
            <a:off x="7769366" y="3230664"/>
            <a:ext cx="657806" cy="657806"/>
          </a:xfrm>
          <a:prstGeom prst="ellipse">
            <a:avLst/>
          </a:prstGeom>
          <a:noFill/>
          <a:ln>
            <a:noFill/>
          </a:ln>
          <a:effectLst>
            <a:outerShdw blurRad="57150" rotWithShape="0" algn="bl" dir="5400000" dist="19050">
              <a:srgbClr val="000000">
                <a:alpha val="50000"/>
              </a:srgbClr>
            </a:outerShdw>
          </a:effectLst>
        </p:spPr>
      </p:pic>
      <p:sp>
        <p:nvSpPr>
          <p:cNvPr id="83" name="Google Shape;83;p14"/>
          <p:cNvSpPr txBox="1"/>
          <p:nvPr/>
        </p:nvSpPr>
        <p:spPr>
          <a:xfrm rot="586510">
            <a:off x="601102" y="1509611"/>
            <a:ext cx="1047813" cy="554066"/>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oppins"/>
                <a:ea typeface="Poppins"/>
                <a:cs typeface="Poppins"/>
                <a:sym typeface="Poppins"/>
              </a:rPr>
              <a:t>Midpoint </a:t>
            </a:r>
            <a:r>
              <a:rPr lang="en" sz="800">
                <a:latin typeface="Poppins"/>
                <a:ea typeface="Poppins"/>
                <a:cs typeface="Poppins"/>
                <a:sym typeface="Poppins"/>
              </a:rPr>
              <a:t>Manager &amp;</a:t>
            </a:r>
            <a:endParaRPr sz="800">
              <a:latin typeface="Poppins"/>
              <a:ea typeface="Poppins"/>
              <a:cs typeface="Poppins"/>
              <a:sym typeface="Poppins"/>
            </a:endParaRPr>
          </a:p>
          <a:p>
            <a:pPr indent="0" lvl="0" marL="0" rtl="0" algn="ctr">
              <a:spcBef>
                <a:spcPts val="0"/>
              </a:spcBef>
              <a:spcAft>
                <a:spcPts val="0"/>
              </a:spcAft>
              <a:buNone/>
            </a:pPr>
            <a:r>
              <a:rPr lang="en" sz="800">
                <a:latin typeface="Poppins"/>
                <a:ea typeface="Poppins"/>
                <a:cs typeface="Poppins"/>
                <a:sym typeface="Poppins"/>
              </a:rPr>
              <a:t> API</a:t>
            </a:r>
            <a:endParaRPr sz="800">
              <a:latin typeface="Poppins"/>
              <a:ea typeface="Poppins"/>
              <a:cs typeface="Poppins"/>
              <a:sym typeface="Poppins"/>
            </a:endParaRPr>
          </a:p>
        </p:txBody>
      </p:sp>
      <p:sp>
        <p:nvSpPr>
          <p:cNvPr id="76" name="Google Shape;76;p14"/>
          <p:cNvSpPr txBox="1"/>
          <p:nvPr/>
        </p:nvSpPr>
        <p:spPr>
          <a:xfrm rot="-1808373">
            <a:off x="3313144" y="2598625"/>
            <a:ext cx="1047982" cy="338623"/>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000">
              <a:latin typeface="Poppins"/>
              <a:ea typeface="Poppins"/>
              <a:cs typeface="Poppins"/>
              <a:sym typeface="Poppins"/>
            </a:endParaRPr>
          </a:p>
        </p:txBody>
      </p:sp>
      <p:grpSp>
        <p:nvGrpSpPr>
          <p:cNvPr id="84" name="Google Shape;84;p14"/>
          <p:cNvGrpSpPr/>
          <p:nvPr/>
        </p:nvGrpSpPr>
        <p:grpSpPr>
          <a:xfrm rot="463789">
            <a:off x="2475314" y="833138"/>
            <a:ext cx="2062651" cy="2062651"/>
            <a:chOff x="2475427" y="833040"/>
            <a:chExt cx="2062679" cy="2062679"/>
          </a:xfrm>
        </p:grpSpPr>
        <p:pic>
          <p:nvPicPr>
            <p:cNvPr id="85" name="Google Shape;85;p14"/>
            <p:cNvPicPr preferRelativeResize="0"/>
            <p:nvPr/>
          </p:nvPicPr>
          <p:blipFill>
            <a:blip r:embed="rId8">
              <a:alphaModFix/>
            </a:blip>
            <a:stretch>
              <a:fillRect/>
            </a:stretch>
          </p:blipFill>
          <p:spPr>
            <a:xfrm rot="-1741970">
              <a:off x="2748235" y="1105848"/>
              <a:ext cx="1517063" cy="1517063"/>
            </a:xfrm>
            <a:prstGeom prst="rect">
              <a:avLst/>
            </a:prstGeom>
            <a:noFill/>
            <a:ln>
              <a:noFill/>
            </a:ln>
            <a:effectLst>
              <a:outerShdw blurRad="157163" rotWithShape="0" algn="bl" dir="4800000" dist="19050">
                <a:srgbClr val="000000">
                  <a:alpha val="72000"/>
                </a:srgbClr>
              </a:outerShdw>
            </a:effectLst>
          </p:spPr>
        </p:pic>
        <p:pic>
          <p:nvPicPr>
            <p:cNvPr id="86" name="Google Shape;86;p14"/>
            <p:cNvPicPr preferRelativeResize="0"/>
            <p:nvPr/>
          </p:nvPicPr>
          <p:blipFill rotWithShape="1">
            <a:blip r:embed="rId9">
              <a:alphaModFix/>
            </a:blip>
            <a:srcRect b="0" l="0" r="0" t="0"/>
            <a:stretch/>
          </p:blipFill>
          <p:spPr>
            <a:xfrm rot="-1741906">
              <a:off x="3045134" y="1296318"/>
              <a:ext cx="657745" cy="657745"/>
            </a:xfrm>
            <a:prstGeom prst="ellipse">
              <a:avLst/>
            </a:prstGeom>
            <a:noFill/>
            <a:ln>
              <a:noFill/>
            </a:ln>
            <a:effectLst>
              <a:outerShdw blurRad="157163" rotWithShape="0" algn="bl" dir="5400000" dist="19050">
                <a:srgbClr val="000000">
                  <a:alpha val="72000"/>
                </a:srgbClr>
              </a:outerShdw>
            </a:effectLst>
          </p:spPr>
        </p:pic>
        <p:sp>
          <p:nvSpPr>
            <p:cNvPr id="87" name="Google Shape;87;p14"/>
            <p:cNvSpPr txBox="1"/>
            <p:nvPr/>
          </p:nvSpPr>
          <p:spPr>
            <a:xfrm rot="-1528031">
              <a:off x="3246050" y="1903119"/>
              <a:ext cx="770243" cy="430871"/>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oppins"/>
                  <a:ea typeface="Poppins"/>
                  <a:cs typeface="Poppins"/>
                  <a:sym typeface="Poppins"/>
                </a:rPr>
                <a:t>GitHub</a:t>
              </a:r>
              <a:br>
                <a:rPr lang="en" sz="800">
                  <a:latin typeface="Poppins"/>
                  <a:ea typeface="Poppins"/>
                  <a:cs typeface="Poppins"/>
                  <a:sym typeface="Poppins"/>
                </a:rPr>
              </a:br>
              <a:r>
                <a:rPr lang="en" sz="800">
                  <a:latin typeface="Poppins"/>
                  <a:ea typeface="Poppins"/>
                  <a:cs typeface="Poppins"/>
                  <a:sym typeface="Poppins"/>
                </a:rPr>
                <a:t>Heroku</a:t>
              </a:r>
              <a:endParaRPr sz="800">
                <a:latin typeface="Poppins"/>
                <a:ea typeface="Poppins"/>
                <a:cs typeface="Poppins"/>
                <a:sym typeface="Poppins"/>
              </a:endParaRPr>
            </a:p>
          </p:txBody>
        </p:sp>
      </p:grpSp>
      <p:grpSp>
        <p:nvGrpSpPr>
          <p:cNvPr id="88" name="Google Shape;88;p14"/>
          <p:cNvGrpSpPr/>
          <p:nvPr/>
        </p:nvGrpSpPr>
        <p:grpSpPr>
          <a:xfrm>
            <a:off x="3448906" y="2879308"/>
            <a:ext cx="1913475" cy="1913475"/>
            <a:chOff x="3448906" y="2879308"/>
            <a:chExt cx="1913475" cy="1913475"/>
          </a:xfrm>
        </p:grpSpPr>
        <p:pic>
          <p:nvPicPr>
            <p:cNvPr id="89" name="Google Shape;89;p14"/>
            <p:cNvPicPr preferRelativeResize="0"/>
            <p:nvPr/>
          </p:nvPicPr>
          <p:blipFill>
            <a:blip r:embed="rId8">
              <a:alphaModFix/>
            </a:blip>
            <a:stretch>
              <a:fillRect/>
            </a:stretch>
          </p:blipFill>
          <p:spPr>
            <a:xfrm rot="-1086464">
              <a:off x="3647097" y="3077500"/>
              <a:ext cx="1517091" cy="1517091"/>
            </a:xfrm>
            <a:prstGeom prst="rect">
              <a:avLst/>
            </a:prstGeom>
            <a:noFill/>
            <a:ln>
              <a:noFill/>
            </a:ln>
            <a:effectLst>
              <a:outerShdw blurRad="57150" rotWithShape="0" algn="bl" dir="4800000" dist="19050">
                <a:srgbClr val="000000">
                  <a:alpha val="50000"/>
                </a:srgbClr>
              </a:outerShdw>
            </a:effectLst>
          </p:spPr>
        </p:pic>
        <p:pic>
          <p:nvPicPr>
            <p:cNvPr id="90" name="Google Shape;90;p14"/>
            <p:cNvPicPr preferRelativeResize="0"/>
            <p:nvPr/>
          </p:nvPicPr>
          <p:blipFill rotWithShape="1">
            <a:blip r:embed="rId10">
              <a:alphaModFix/>
            </a:blip>
            <a:srcRect b="0" l="0" r="0" t="0"/>
            <a:stretch/>
          </p:blipFill>
          <p:spPr>
            <a:xfrm rot="-1085767">
              <a:off x="3991699" y="3247227"/>
              <a:ext cx="657734" cy="657734"/>
            </a:xfrm>
            <a:prstGeom prst="ellipse">
              <a:avLst/>
            </a:prstGeom>
            <a:noFill/>
            <a:ln>
              <a:noFill/>
            </a:ln>
            <a:effectLst>
              <a:outerShdw blurRad="57150" rotWithShape="0" algn="bl" dir="5400000" dist="19050">
                <a:srgbClr val="000000">
                  <a:alpha val="50000"/>
                </a:srgbClr>
              </a:outerShdw>
            </a:effectLst>
          </p:spPr>
        </p:pic>
        <p:sp>
          <p:nvSpPr>
            <p:cNvPr id="91" name="Google Shape;91;p14"/>
            <p:cNvSpPr txBox="1"/>
            <p:nvPr/>
          </p:nvSpPr>
          <p:spPr>
            <a:xfrm rot="-932450">
              <a:off x="4071018" y="3841927"/>
              <a:ext cx="770365" cy="30774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oppins"/>
                  <a:ea typeface="Poppins"/>
                  <a:cs typeface="Poppins"/>
                  <a:sym typeface="Poppins"/>
                </a:rPr>
                <a:t>Frontend</a:t>
              </a:r>
              <a:endParaRPr sz="800">
                <a:latin typeface="Poppins"/>
                <a:ea typeface="Poppins"/>
                <a:cs typeface="Poppins"/>
                <a:sym typeface="Poppins"/>
              </a:endParaRPr>
            </a:p>
          </p:txBody>
        </p:sp>
      </p:grpSp>
      <p:sp>
        <p:nvSpPr>
          <p:cNvPr id="71" name="Google Shape;71;p14"/>
          <p:cNvSpPr txBox="1"/>
          <p:nvPr/>
        </p:nvSpPr>
        <p:spPr>
          <a:xfrm rot="1968">
            <a:off x="4156131" y="4595432"/>
            <a:ext cx="1047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highlight>
                  <a:schemeClr val="dk1"/>
                </a:highlight>
                <a:latin typeface="Poppins"/>
                <a:ea typeface="Poppins"/>
                <a:cs typeface="Poppins"/>
                <a:sym typeface="Poppins"/>
              </a:rPr>
              <a:t>Devin Besaw</a:t>
            </a:r>
            <a:endParaRPr b="1" sz="1000">
              <a:highlight>
                <a:schemeClr val="dk1"/>
              </a:highlight>
              <a:latin typeface="Poppins"/>
              <a:ea typeface="Poppins"/>
              <a:cs typeface="Poppins"/>
              <a:sym typeface="Poppins"/>
            </a:endParaRPr>
          </a:p>
        </p:txBody>
      </p:sp>
      <p:grpSp>
        <p:nvGrpSpPr>
          <p:cNvPr id="92" name="Google Shape;92;p14"/>
          <p:cNvGrpSpPr/>
          <p:nvPr/>
        </p:nvGrpSpPr>
        <p:grpSpPr>
          <a:xfrm>
            <a:off x="5469286" y="1161934"/>
            <a:ext cx="1608776" cy="1545786"/>
            <a:chOff x="5469556" y="1182497"/>
            <a:chExt cx="1525196" cy="1525196"/>
          </a:xfrm>
        </p:grpSpPr>
        <p:pic>
          <p:nvPicPr>
            <p:cNvPr id="93" name="Google Shape;93;p14"/>
            <p:cNvPicPr preferRelativeResize="0"/>
            <p:nvPr/>
          </p:nvPicPr>
          <p:blipFill>
            <a:blip r:embed="rId6">
              <a:alphaModFix/>
            </a:blip>
            <a:stretch>
              <a:fillRect/>
            </a:stretch>
          </p:blipFill>
          <p:spPr>
            <a:xfrm rot="-18189">
              <a:off x="5473559" y="1186501"/>
              <a:ext cx="1517190" cy="1517190"/>
            </a:xfrm>
            <a:prstGeom prst="rect">
              <a:avLst/>
            </a:prstGeom>
            <a:noFill/>
            <a:ln>
              <a:noFill/>
            </a:ln>
            <a:effectLst>
              <a:outerShdw blurRad="185738" rotWithShape="0" algn="bl" dir="4800000" dist="19050">
                <a:srgbClr val="000000">
                  <a:alpha val="71000"/>
                </a:srgbClr>
              </a:outerShdw>
            </a:effectLst>
          </p:spPr>
        </p:pic>
        <p:pic>
          <p:nvPicPr>
            <p:cNvPr id="94" name="Google Shape;94;p14"/>
            <p:cNvPicPr preferRelativeResize="0"/>
            <p:nvPr/>
          </p:nvPicPr>
          <p:blipFill rotWithShape="1">
            <a:blip r:embed="rId11">
              <a:alphaModFix/>
            </a:blip>
            <a:srcRect b="0" l="0" r="0" t="0"/>
            <a:stretch/>
          </p:blipFill>
          <p:spPr>
            <a:xfrm rot="-18811">
              <a:off x="5901875" y="1342547"/>
              <a:ext cx="657910" cy="657910"/>
            </a:xfrm>
            <a:prstGeom prst="ellipse">
              <a:avLst/>
            </a:prstGeom>
            <a:noFill/>
            <a:ln>
              <a:noFill/>
            </a:ln>
            <a:effectLst>
              <a:outerShdw blurRad="185738" rotWithShape="0" algn="bl" dir="5400000" dist="19050">
                <a:srgbClr val="000000">
                  <a:alpha val="71000"/>
                </a:srgbClr>
              </a:outerShdw>
            </a:effectLst>
          </p:spPr>
        </p:pic>
        <p:sp>
          <p:nvSpPr>
            <p:cNvPr id="95" name="Google Shape;95;p14"/>
            <p:cNvSpPr txBox="1"/>
            <p:nvPr/>
          </p:nvSpPr>
          <p:spPr>
            <a:xfrm rot="-140593">
              <a:off x="5879958" y="1967580"/>
              <a:ext cx="770444" cy="50112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latin typeface="Poppins"/>
                  <a:ea typeface="Poppins"/>
                  <a:cs typeface="Poppins"/>
                  <a:sym typeface="Poppins"/>
                </a:rPr>
                <a:t>Frontend</a:t>
              </a:r>
              <a:endParaRPr sz="700">
                <a:latin typeface="Poppins"/>
                <a:ea typeface="Poppins"/>
                <a:cs typeface="Poppins"/>
                <a:sym typeface="Poppins"/>
              </a:endParaRPr>
            </a:p>
            <a:p>
              <a:pPr indent="0" lvl="0" marL="0" rtl="0" algn="ctr">
                <a:spcBef>
                  <a:spcPts val="0"/>
                </a:spcBef>
                <a:spcAft>
                  <a:spcPts val="0"/>
                </a:spcAft>
                <a:buNone/>
              </a:pPr>
              <a:r>
                <a:rPr lang="en" sz="700">
                  <a:latin typeface="Poppins"/>
                  <a:ea typeface="Poppins"/>
                  <a:cs typeface="Poppins"/>
                  <a:sym typeface="Poppins"/>
                </a:rPr>
                <a:t>Web</a:t>
              </a:r>
              <a:endParaRPr sz="700">
                <a:latin typeface="Poppins"/>
                <a:ea typeface="Poppins"/>
                <a:cs typeface="Poppins"/>
                <a:sym typeface="Poppins"/>
              </a:endParaRPr>
            </a:p>
            <a:p>
              <a:pPr indent="0" lvl="0" marL="0" rtl="0" algn="ctr">
                <a:spcBef>
                  <a:spcPts val="0"/>
                </a:spcBef>
                <a:spcAft>
                  <a:spcPts val="0"/>
                </a:spcAft>
                <a:buNone/>
              </a:pPr>
              <a:r>
                <a:rPr lang="en" sz="700">
                  <a:latin typeface="Poppins"/>
                  <a:ea typeface="Poppins"/>
                  <a:cs typeface="Poppins"/>
                  <a:sym typeface="Poppins"/>
                </a:rPr>
                <a:t>Mobile</a:t>
              </a:r>
              <a:endParaRPr sz="700">
                <a:latin typeface="Poppins"/>
                <a:ea typeface="Poppins"/>
                <a:cs typeface="Poppins"/>
                <a:sym typeface="Poppins"/>
              </a:endParaRPr>
            </a:p>
          </p:txBody>
        </p:sp>
      </p:grpSp>
      <p:grpSp>
        <p:nvGrpSpPr>
          <p:cNvPr id="96" name="Google Shape;96;p14"/>
          <p:cNvGrpSpPr/>
          <p:nvPr/>
        </p:nvGrpSpPr>
        <p:grpSpPr>
          <a:xfrm>
            <a:off x="7078401" y="787238"/>
            <a:ext cx="1998809" cy="1998809"/>
            <a:chOff x="7078401" y="787238"/>
            <a:chExt cx="1998809" cy="1998809"/>
          </a:xfrm>
        </p:grpSpPr>
        <p:pic>
          <p:nvPicPr>
            <p:cNvPr id="97" name="Google Shape;97;p14"/>
            <p:cNvPicPr preferRelativeResize="0"/>
            <p:nvPr/>
          </p:nvPicPr>
          <p:blipFill>
            <a:blip r:embed="rId4">
              <a:alphaModFix/>
            </a:blip>
            <a:stretch>
              <a:fillRect/>
            </a:stretch>
          </p:blipFill>
          <p:spPr>
            <a:xfrm rot="1420887">
              <a:off x="7319212" y="1028049"/>
              <a:ext cx="1517187" cy="1517187"/>
            </a:xfrm>
            <a:prstGeom prst="rect">
              <a:avLst/>
            </a:prstGeom>
            <a:noFill/>
            <a:ln>
              <a:noFill/>
            </a:ln>
            <a:effectLst>
              <a:outerShdw blurRad="200025" rotWithShape="0" algn="bl" dir="4800000" dist="19050">
                <a:srgbClr val="000000">
                  <a:alpha val="72000"/>
                </a:srgbClr>
              </a:outerShdw>
            </a:effectLst>
          </p:spPr>
        </p:pic>
        <p:pic>
          <p:nvPicPr>
            <p:cNvPr id="98" name="Google Shape;98;p14"/>
            <p:cNvPicPr preferRelativeResize="0"/>
            <p:nvPr/>
          </p:nvPicPr>
          <p:blipFill rotWithShape="1">
            <a:blip r:embed="rId12">
              <a:alphaModFix/>
            </a:blip>
            <a:srcRect b="0" l="0" r="0" t="0"/>
            <a:stretch/>
          </p:blipFill>
          <p:spPr>
            <a:xfrm rot="1421353">
              <a:off x="7858737" y="1207222"/>
              <a:ext cx="657830" cy="657830"/>
            </a:xfrm>
            <a:prstGeom prst="ellipse">
              <a:avLst/>
            </a:prstGeom>
            <a:noFill/>
            <a:ln>
              <a:noFill/>
            </a:ln>
            <a:effectLst>
              <a:outerShdw blurRad="200025" rotWithShape="0" algn="bl" dir="5400000" dist="19050">
                <a:srgbClr val="000000">
                  <a:alpha val="72000"/>
                </a:srgbClr>
              </a:outerShdw>
            </a:effectLst>
          </p:spPr>
        </p:pic>
        <p:sp>
          <p:nvSpPr>
            <p:cNvPr id="99" name="Google Shape;99;p14"/>
            <p:cNvSpPr txBox="1"/>
            <p:nvPr/>
          </p:nvSpPr>
          <p:spPr>
            <a:xfrm rot="1298390">
              <a:off x="7594147" y="1788219"/>
              <a:ext cx="770397" cy="507843"/>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latin typeface="Poppins"/>
                  <a:ea typeface="Poppins"/>
                  <a:cs typeface="Poppins"/>
                  <a:sym typeface="Poppins"/>
                </a:rPr>
                <a:t>Frontend</a:t>
              </a:r>
              <a:endParaRPr sz="700">
                <a:latin typeface="Poppins"/>
                <a:ea typeface="Poppins"/>
                <a:cs typeface="Poppins"/>
                <a:sym typeface="Poppins"/>
              </a:endParaRPr>
            </a:p>
            <a:p>
              <a:pPr indent="0" lvl="0" marL="0" rtl="0" algn="ctr">
                <a:spcBef>
                  <a:spcPts val="0"/>
                </a:spcBef>
                <a:spcAft>
                  <a:spcPts val="0"/>
                </a:spcAft>
                <a:buNone/>
              </a:pPr>
              <a:r>
                <a:rPr lang="en" sz="700">
                  <a:latin typeface="Poppins"/>
                  <a:ea typeface="Poppins"/>
                  <a:cs typeface="Poppins"/>
                  <a:sym typeface="Poppins"/>
                </a:rPr>
                <a:t>Web</a:t>
              </a:r>
              <a:endParaRPr sz="700">
                <a:latin typeface="Poppins"/>
                <a:ea typeface="Poppins"/>
                <a:cs typeface="Poppins"/>
                <a:sym typeface="Poppins"/>
              </a:endParaRPr>
            </a:p>
            <a:p>
              <a:pPr indent="0" lvl="0" marL="0" rtl="0" algn="ctr">
                <a:spcBef>
                  <a:spcPts val="0"/>
                </a:spcBef>
                <a:spcAft>
                  <a:spcPts val="0"/>
                </a:spcAft>
                <a:buNone/>
              </a:pPr>
              <a:r>
                <a:rPr lang="en" sz="700">
                  <a:latin typeface="Poppins"/>
                  <a:ea typeface="Poppins"/>
                  <a:cs typeface="Poppins"/>
                  <a:sym typeface="Poppins"/>
                </a:rPr>
                <a:t>Mobile</a:t>
              </a:r>
              <a:endParaRPr sz="700">
                <a:latin typeface="Poppins"/>
                <a:ea typeface="Poppins"/>
                <a:cs typeface="Poppins"/>
                <a:sym typeface="Poppins"/>
              </a:endParaRPr>
            </a:p>
          </p:txBody>
        </p:sp>
      </p:grpSp>
      <p:grpSp>
        <p:nvGrpSpPr>
          <p:cNvPr id="100" name="Google Shape;100;p14"/>
          <p:cNvGrpSpPr/>
          <p:nvPr/>
        </p:nvGrpSpPr>
        <p:grpSpPr>
          <a:xfrm>
            <a:off x="452409" y="2921178"/>
            <a:ext cx="1829711" cy="1829711"/>
            <a:chOff x="452409" y="2921178"/>
            <a:chExt cx="1829711" cy="1829711"/>
          </a:xfrm>
        </p:grpSpPr>
        <p:pic>
          <p:nvPicPr>
            <p:cNvPr id="69" name="Google Shape;69;p14"/>
            <p:cNvPicPr preferRelativeResize="0"/>
            <p:nvPr/>
          </p:nvPicPr>
          <p:blipFill>
            <a:blip r:embed="rId13">
              <a:alphaModFix/>
            </a:blip>
            <a:stretch>
              <a:fillRect/>
            </a:stretch>
          </p:blipFill>
          <p:spPr>
            <a:xfrm rot="-811005">
              <a:off x="608698" y="3077467"/>
              <a:ext cx="1517134" cy="1517134"/>
            </a:xfrm>
            <a:prstGeom prst="rect">
              <a:avLst/>
            </a:prstGeom>
            <a:noFill/>
            <a:ln>
              <a:noFill/>
            </a:ln>
            <a:effectLst>
              <a:outerShdw blurRad="57150" rotWithShape="0" algn="bl" dir="4800000" dist="19050">
                <a:srgbClr val="000000">
                  <a:alpha val="50000"/>
                </a:srgbClr>
              </a:outerShdw>
            </a:effectLst>
          </p:spPr>
        </p:pic>
        <p:pic>
          <p:nvPicPr>
            <p:cNvPr id="101" name="Google Shape;101;p14"/>
            <p:cNvPicPr preferRelativeResize="0"/>
            <p:nvPr/>
          </p:nvPicPr>
          <p:blipFill rotWithShape="1">
            <a:blip r:embed="rId14">
              <a:alphaModFix/>
            </a:blip>
            <a:srcRect b="0" l="0" r="0" t="0"/>
            <a:stretch/>
          </p:blipFill>
          <p:spPr>
            <a:xfrm rot="-810232">
              <a:off x="974388" y="3241228"/>
              <a:ext cx="657785" cy="657785"/>
            </a:xfrm>
            <a:prstGeom prst="ellipse">
              <a:avLst/>
            </a:prstGeom>
            <a:noFill/>
            <a:ln>
              <a:noFill/>
            </a:ln>
            <a:effectLst>
              <a:outerShdw blurRad="57150" rotWithShape="0" algn="bl" dir="5400000" dist="19050">
                <a:srgbClr val="000000">
                  <a:alpha val="50000"/>
                </a:srgbClr>
              </a:outerShdw>
            </a:effectLst>
          </p:spPr>
        </p:pic>
        <p:sp>
          <p:nvSpPr>
            <p:cNvPr id="102" name="Google Shape;102;p14"/>
            <p:cNvSpPr txBox="1"/>
            <p:nvPr/>
          </p:nvSpPr>
          <p:spPr>
            <a:xfrm rot="-809067">
              <a:off x="1047761" y="3893710"/>
              <a:ext cx="770644" cy="431052"/>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oppins"/>
                  <a:ea typeface="Poppins"/>
                  <a:cs typeface="Poppins"/>
                  <a:sym typeface="Poppins"/>
                </a:rPr>
                <a:t>API</a:t>
              </a:r>
              <a:endParaRPr sz="800">
                <a:latin typeface="Poppins"/>
                <a:ea typeface="Poppins"/>
                <a:cs typeface="Poppins"/>
                <a:sym typeface="Poppins"/>
              </a:endParaRPr>
            </a:p>
            <a:p>
              <a:pPr indent="0" lvl="0" marL="0" rtl="0" algn="ctr">
                <a:spcBef>
                  <a:spcPts val="0"/>
                </a:spcBef>
                <a:spcAft>
                  <a:spcPts val="0"/>
                </a:spcAft>
                <a:buNone/>
              </a:pPr>
              <a:r>
                <a:rPr lang="en" sz="800">
                  <a:latin typeface="Poppins"/>
                  <a:ea typeface="Poppins"/>
                  <a:cs typeface="Poppins"/>
                  <a:sym typeface="Poppins"/>
                </a:rPr>
                <a:t>&amp; DB</a:t>
              </a:r>
              <a:endParaRPr sz="800">
                <a:latin typeface="Poppins"/>
                <a:ea typeface="Poppins"/>
                <a:cs typeface="Poppins"/>
                <a:sym typeface="Poppins"/>
              </a:endParaRPr>
            </a:p>
          </p:txBody>
        </p:sp>
      </p:grpSp>
      <p:sp>
        <p:nvSpPr>
          <p:cNvPr id="103" name="Google Shape;103;p14"/>
          <p:cNvSpPr txBox="1"/>
          <p:nvPr/>
        </p:nvSpPr>
        <p:spPr>
          <a:xfrm rot="1959770">
            <a:off x="7389852" y="3841939"/>
            <a:ext cx="770436" cy="307746"/>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oppins"/>
                <a:ea typeface="Poppins"/>
                <a:cs typeface="Poppins"/>
                <a:sym typeface="Poppins"/>
              </a:rPr>
              <a:t>API</a:t>
            </a:r>
            <a:endParaRPr sz="800">
              <a:latin typeface="Poppins"/>
              <a:ea typeface="Poppins"/>
              <a:cs typeface="Poppins"/>
              <a:sym typeface="Poppins"/>
            </a:endParaRPr>
          </a:p>
        </p:txBody>
      </p:sp>
      <p:sp>
        <p:nvSpPr>
          <p:cNvPr id="63" name="Google Shape;63;p14"/>
          <p:cNvSpPr txBox="1"/>
          <p:nvPr/>
        </p:nvSpPr>
        <p:spPr>
          <a:xfrm rot="3937">
            <a:off x="6937614" y="4368116"/>
            <a:ext cx="1047901"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highlight>
                  <a:schemeClr val="dk1"/>
                </a:highlight>
                <a:latin typeface="Poppins"/>
                <a:ea typeface="Poppins"/>
                <a:cs typeface="Poppins"/>
                <a:sym typeface="Poppins"/>
              </a:rPr>
              <a:t>Wesley Ellery</a:t>
            </a:r>
            <a:endParaRPr b="1" sz="1000">
              <a:highlight>
                <a:schemeClr val="dk1"/>
              </a:highlight>
              <a:latin typeface="Poppins"/>
              <a:ea typeface="Poppins"/>
              <a:cs typeface="Poppins"/>
              <a:sym typeface="Poppins"/>
            </a:endParaRPr>
          </a:p>
        </p:txBody>
      </p:sp>
      <p:sp>
        <p:nvSpPr>
          <p:cNvPr id="104" name="Google Shape;104;p14"/>
          <p:cNvSpPr/>
          <p:nvPr/>
        </p:nvSpPr>
        <p:spPr>
          <a:xfrm>
            <a:off x="2321825" y="112900"/>
            <a:ext cx="4615800" cy="589800"/>
          </a:xfrm>
          <a:prstGeom prst="rect">
            <a:avLst/>
          </a:prstGeom>
          <a:solidFill>
            <a:srgbClr val="FFFFFF">
              <a:alpha val="379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txBox="1"/>
          <p:nvPr>
            <p:ph type="title"/>
          </p:nvPr>
        </p:nvSpPr>
        <p:spPr>
          <a:xfrm>
            <a:off x="1845425" y="109588"/>
            <a:ext cx="5568600" cy="596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600">
                <a:solidFill>
                  <a:schemeClr val="lt1"/>
                </a:solidFill>
                <a:latin typeface="Poppins"/>
                <a:ea typeface="Poppins"/>
                <a:cs typeface="Poppins"/>
                <a:sym typeface="Poppins"/>
              </a:rPr>
              <a:t>Midpoint Attractions</a:t>
            </a:r>
            <a:endParaRPr sz="3600">
              <a:solidFill>
                <a:schemeClr val="lt1"/>
              </a:solidFill>
              <a:latin typeface="Poppins"/>
              <a:ea typeface="Poppins"/>
              <a:cs typeface="Poppins"/>
              <a:sym typeface="Poppins"/>
            </a:endParaRPr>
          </a:p>
        </p:txBody>
      </p:sp>
      <p:sp>
        <p:nvSpPr>
          <p:cNvPr id="106" name="Google Shape;106;p14"/>
          <p:cNvSpPr txBox="1"/>
          <p:nvPr/>
        </p:nvSpPr>
        <p:spPr>
          <a:xfrm rot="668559">
            <a:off x="894752" y="276113"/>
            <a:ext cx="1047853" cy="49256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highlight>
                  <a:srgbClr val="FFFFFF"/>
                </a:highlight>
                <a:latin typeface="Poppins"/>
                <a:ea typeface="Poppins"/>
                <a:cs typeface="Poppins"/>
                <a:sym typeface="Poppins"/>
              </a:rPr>
              <a:t>Nathan Kurelo Wilk</a:t>
            </a:r>
            <a:endParaRPr b="1" sz="1000">
              <a:highlight>
                <a:srgbClr val="FFFFFF"/>
              </a:highlight>
              <a:latin typeface="Poppins"/>
              <a:ea typeface="Poppins"/>
              <a:cs typeface="Poppins"/>
              <a:sym typeface="Poppins"/>
            </a:endParaRPr>
          </a:p>
        </p:txBody>
      </p:sp>
      <p:sp>
        <p:nvSpPr>
          <p:cNvPr id="107" name="Google Shape;107;p14"/>
          <p:cNvSpPr txBox="1"/>
          <p:nvPr/>
        </p:nvSpPr>
        <p:spPr>
          <a:xfrm rot="2953">
            <a:off x="1019969" y="4367985"/>
            <a:ext cx="10479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000">
              <a:highlight>
                <a:schemeClr val="dk1"/>
              </a:highlight>
              <a:latin typeface="Poppins"/>
              <a:ea typeface="Poppins"/>
              <a:cs typeface="Poppins"/>
              <a:sym typeface="Poppins"/>
            </a:endParaRPr>
          </a:p>
          <a:p>
            <a:pPr indent="0" lvl="0" marL="0" rtl="0" algn="ctr">
              <a:spcBef>
                <a:spcPts val="0"/>
              </a:spcBef>
              <a:spcAft>
                <a:spcPts val="0"/>
              </a:spcAft>
              <a:buNone/>
            </a:pPr>
            <a:r>
              <a:rPr b="1" lang="en" sz="1000">
                <a:highlight>
                  <a:schemeClr val="dk1"/>
                </a:highlight>
                <a:latin typeface="Poppins"/>
                <a:ea typeface="Poppins"/>
                <a:cs typeface="Poppins"/>
                <a:sym typeface="Poppins"/>
              </a:rPr>
              <a:t>Jamie Henry</a:t>
            </a:r>
            <a:endParaRPr b="1" sz="1000">
              <a:highlight>
                <a:schemeClr val="dk1"/>
              </a:highlight>
              <a:latin typeface="Poppins"/>
              <a:ea typeface="Poppins"/>
              <a:cs typeface="Poppins"/>
              <a:sym typeface="Poppins"/>
            </a:endParaRPr>
          </a:p>
          <a:p>
            <a:pPr indent="0" lvl="0" marL="0" rtl="0" algn="ctr">
              <a:spcBef>
                <a:spcPts val="0"/>
              </a:spcBef>
              <a:spcAft>
                <a:spcPts val="0"/>
              </a:spcAft>
              <a:buNone/>
            </a:pPr>
            <a:r>
              <a:t/>
            </a:r>
            <a:endParaRPr b="1" sz="1000">
              <a:highlight>
                <a:schemeClr val="dk1"/>
              </a:highlight>
              <a:latin typeface="Poppins"/>
              <a:ea typeface="Poppins"/>
              <a:cs typeface="Poppins"/>
              <a:sym typeface="Poppins"/>
            </a:endParaRPr>
          </a:p>
        </p:txBody>
      </p:sp>
      <p:cxnSp>
        <p:nvCxnSpPr>
          <p:cNvPr id="108" name="Google Shape;108;p14"/>
          <p:cNvCxnSpPr>
            <a:endCxn id="71" idx="0"/>
          </p:cNvCxnSpPr>
          <p:nvPr/>
        </p:nvCxnSpPr>
        <p:spPr>
          <a:xfrm>
            <a:off x="1564581" y="4575632"/>
            <a:ext cx="3115500" cy="19800"/>
          </a:xfrm>
          <a:prstGeom prst="straightConnector1">
            <a:avLst/>
          </a:prstGeom>
          <a:noFill/>
          <a:ln cap="flat" cmpd="sng" w="76200">
            <a:solidFill>
              <a:schemeClr val="dk2"/>
            </a:solidFill>
            <a:prstDash val="dash"/>
            <a:round/>
            <a:headEnd len="med" w="med" type="none"/>
            <a:tailEnd len="med" w="med" type="none"/>
          </a:ln>
        </p:spPr>
      </p:cxnSp>
      <p:cxnSp>
        <p:nvCxnSpPr>
          <p:cNvPr id="109" name="Google Shape;109;p14"/>
          <p:cNvCxnSpPr>
            <a:endCxn id="67" idx="2"/>
          </p:cNvCxnSpPr>
          <p:nvPr/>
        </p:nvCxnSpPr>
        <p:spPr>
          <a:xfrm flipH="1" rot="10800000">
            <a:off x="4671927" y="4367526"/>
            <a:ext cx="2783700" cy="214500"/>
          </a:xfrm>
          <a:prstGeom prst="straightConnector1">
            <a:avLst/>
          </a:prstGeom>
          <a:noFill/>
          <a:ln cap="flat" cmpd="sng" w="76200">
            <a:solidFill>
              <a:schemeClr val="dk2"/>
            </a:solidFill>
            <a:prstDash val="dash"/>
            <a:round/>
            <a:headEnd len="med" w="med" type="none"/>
            <a:tailEnd len="med" w="med" type="none"/>
          </a:ln>
        </p:spPr>
      </p:cxnSp>
      <p:sp>
        <p:nvSpPr>
          <p:cNvPr id="110" name="Google Shape;110;p14"/>
          <p:cNvSpPr txBox="1"/>
          <p:nvPr/>
        </p:nvSpPr>
        <p:spPr>
          <a:xfrm rot="-1119788">
            <a:off x="2652458" y="693104"/>
            <a:ext cx="1048114" cy="492563"/>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highlight>
                  <a:schemeClr val="dk1"/>
                </a:highlight>
                <a:latin typeface="Poppins"/>
                <a:ea typeface="Poppins"/>
                <a:cs typeface="Poppins"/>
                <a:sym typeface="Poppins"/>
              </a:rPr>
              <a:t>Joseph Terribile </a:t>
            </a:r>
            <a:endParaRPr b="1" sz="1000">
              <a:highlight>
                <a:schemeClr val="dk1"/>
              </a:highlight>
              <a:latin typeface="Poppins"/>
              <a:ea typeface="Poppins"/>
              <a:cs typeface="Poppins"/>
              <a:sym typeface="Poppins"/>
            </a:endParaRPr>
          </a:p>
        </p:txBody>
      </p:sp>
      <p:sp>
        <p:nvSpPr>
          <p:cNvPr id="111" name="Google Shape;111;p14"/>
          <p:cNvSpPr txBox="1"/>
          <p:nvPr/>
        </p:nvSpPr>
        <p:spPr>
          <a:xfrm rot="1111699">
            <a:off x="7891694" y="772388"/>
            <a:ext cx="1047917" cy="33849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highlight>
                  <a:schemeClr val="dk1"/>
                </a:highlight>
                <a:latin typeface="Poppins"/>
                <a:ea typeface="Poppins"/>
                <a:cs typeface="Poppins"/>
                <a:sym typeface="Poppins"/>
              </a:rPr>
              <a:t>Kyle Olson</a:t>
            </a:r>
            <a:endParaRPr b="1" sz="1000">
              <a:highlight>
                <a:schemeClr val="dk1"/>
              </a:highlight>
              <a:latin typeface="Poppins"/>
              <a:ea typeface="Poppins"/>
              <a:cs typeface="Poppins"/>
              <a:sym typeface="Poppins"/>
            </a:endParaRPr>
          </a:p>
        </p:txBody>
      </p:sp>
      <p:cxnSp>
        <p:nvCxnSpPr>
          <p:cNvPr id="112" name="Google Shape;112;p14"/>
          <p:cNvCxnSpPr>
            <a:endCxn id="97" idx="2"/>
          </p:cNvCxnSpPr>
          <p:nvPr/>
        </p:nvCxnSpPr>
        <p:spPr>
          <a:xfrm flipH="1" rot="10800000">
            <a:off x="6225715" y="2481357"/>
            <a:ext cx="1547400" cy="208200"/>
          </a:xfrm>
          <a:prstGeom prst="straightConnector1">
            <a:avLst/>
          </a:prstGeom>
          <a:noFill/>
          <a:ln cap="flat" cmpd="sng" w="76200">
            <a:solidFill>
              <a:schemeClr val="dk2"/>
            </a:solidFill>
            <a:prstDash val="dash"/>
            <a:round/>
            <a:headEnd len="med" w="med" type="none"/>
            <a:tailEnd len="med" w="med" type="none"/>
          </a:ln>
        </p:spPr>
      </p:cxnSp>
      <p:sp>
        <p:nvSpPr>
          <p:cNvPr id="113" name="Google Shape;113;p14"/>
          <p:cNvSpPr txBox="1"/>
          <p:nvPr/>
        </p:nvSpPr>
        <p:spPr>
          <a:xfrm rot="3936">
            <a:off x="5742112" y="706611"/>
            <a:ext cx="1048201"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00">
              <a:highlight>
                <a:schemeClr val="dk1"/>
              </a:highlight>
              <a:latin typeface="Poppins"/>
              <a:ea typeface="Poppins"/>
              <a:cs typeface="Poppins"/>
              <a:sym typeface="Poppins"/>
            </a:endParaRPr>
          </a:p>
          <a:p>
            <a:pPr indent="0" lvl="0" marL="0" rtl="0" algn="l">
              <a:spcBef>
                <a:spcPts val="0"/>
              </a:spcBef>
              <a:spcAft>
                <a:spcPts val="0"/>
              </a:spcAft>
              <a:buNone/>
            </a:pPr>
            <a:r>
              <a:rPr b="1" lang="en" sz="1000">
                <a:highlight>
                  <a:schemeClr val="dk1"/>
                </a:highlight>
                <a:latin typeface="Poppins"/>
                <a:ea typeface="Poppins"/>
                <a:cs typeface="Poppins"/>
                <a:sym typeface="Poppins"/>
              </a:rPr>
              <a:t>Vijay Stroup</a:t>
            </a:r>
            <a:endParaRPr b="1" sz="1000">
              <a:highlight>
                <a:schemeClr val="dk1"/>
              </a:highlight>
              <a:latin typeface="Poppins"/>
              <a:ea typeface="Poppins"/>
              <a:cs typeface="Poppins"/>
              <a:sym typeface="Poppins"/>
            </a:endParaRPr>
          </a:p>
          <a:p>
            <a:pPr indent="0" lvl="0" marL="0" rtl="0" algn="ctr">
              <a:spcBef>
                <a:spcPts val="0"/>
              </a:spcBef>
              <a:spcAft>
                <a:spcPts val="0"/>
              </a:spcAft>
              <a:buNone/>
            </a:pPr>
            <a:r>
              <a:t/>
            </a:r>
            <a:endParaRPr b="1" sz="1000">
              <a:latin typeface="Poppins"/>
              <a:ea typeface="Poppins"/>
              <a:cs typeface="Poppins"/>
              <a:sym typeface="Poppins"/>
            </a:endParaRPr>
          </a:p>
        </p:txBody>
      </p:sp>
      <p:cxnSp>
        <p:nvCxnSpPr>
          <p:cNvPr id="114" name="Google Shape;114;p14"/>
          <p:cNvCxnSpPr>
            <a:endCxn id="89" idx="2"/>
          </p:cNvCxnSpPr>
          <p:nvPr/>
        </p:nvCxnSpPr>
        <p:spPr>
          <a:xfrm>
            <a:off x="1051003" y="2346023"/>
            <a:ext cx="3590400" cy="2211000"/>
          </a:xfrm>
          <a:prstGeom prst="straightConnector1">
            <a:avLst/>
          </a:prstGeom>
          <a:noFill/>
          <a:ln cap="flat" cmpd="sng" w="76200">
            <a:solidFill>
              <a:schemeClr val="dk2"/>
            </a:solidFill>
            <a:prstDash val="dash"/>
            <a:round/>
            <a:headEnd len="med" w="med" type="none"/>
            <a:tailEnd len="med" w="med" type="none"/>
          </a:ln>
        </p:spPr>
      </p:cxnSp>
      <p:cxnSp>
        <p:nvCxnSpPr>
          <p:cNvPr id="115" name="Google Shape;115;p14"/>
          <p:cNvCxnSpPr>
            <a:endCxn id="63" idx="0"/>
          </p:cNvCxnSpPr>
          <p:nvPr/>
        </p:nvCxnSpPr>
        <p:spPr>
          <a:xfrm>
            <a:off x="6275664" y="2693816"/>
            <a:ext cx="1185900" cy="1674300"/>
          </a:xfrm>
          <a:prstGeom prst="straightConnector1">
            <a:avLst/>
          </a:prstGeom>
          <a:noFill/>
          <a:ln cap="flat" cmpd="sng" w="76200">
            <a:solidFill>
              <a:schemeClr val="dk2"/>
            </a:solidFill>
            <a:prstDash val="dash"/>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15"/>
          <p:cNvPicPr preferRelativeResize="0"/>
          <p:nvPr/>
        </p:nvPicPr>
        <p:blipFill rotWithShape="1">
          <a:blip r:embed="rId3">
            <a:alphaModFix amt="42000"/>
          </a:blip>
          <a:srcRect b="0" l="5139" r="5157" t="0"/>
          <a:stretch/>
        </p:blipFill>
        <p:spPr>
          <a:xfrm>
            <a:off x="0" y="0"/>
            <a:ext cx="9144001" cy="5143501"/>
          </a:xfrm>
          <a:prstGeom prst="rect">
            <a:avLst/>
          </a:prstGeom>
          <a:noFill/>
          <a:ln>
            <a:noFill/>
          </a:ln>
        </p:spPr>
      </p:pic>
      <p:sp>
        <p:nvSpPr>
          <p:cNvPr id="121" name="Google Shape;121;p15"/>
          <p:cNvSpPr txBox="1"/>
          <p:nvPr>
            <p:ph type="title"/>
          </p:nvPr>
        </p:nvSpPr>
        <p:spPr>
          <a:xfrm>
            <a:off x="242525" y="134350"/>
            <a:ext cx="38811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Poppins"/>
                <a:ea typeface="Poppins"/>
                <a:cs typeface="Poppins"/>
                <a:sym typeface="Poppins"/>
              </a:rPr>
              <a:t>What is it</a:t>
            </a:r>
            <a:endParaRPr sz="3600">
              <a:latin typeface="Poppins"/>
              <a:ea typeface="Poppins"/>
              <a:cs typeface="Poppins"/>
              <a:sym typeface="Poppins"/>
            </a:endParaRPr>
          </a:p>
        </p:txBody>
      </p:sp>
      <p:pic>
        <p:nvPicPr>
          <p:cNvPr id="122" name="Google Shape;122;p15"/>
          <p:cNvPicPr preferRelativeResize="0"/>
          <p:nvPr/>
        </p:nvPicPr>
        <p:blipFill>
          <a:blip r:embed="rId4">
            <a:alphaModFix/>
          </a:blip>
          <a:stretch>
            <a:fillRect/>
          </a:stretch>
        </p:blipFill>
        <p:spPr>
          <a:xfrm>
            <a:off x="517000" y="1131350"/>
            <a:ext cx="7936200" cy="3014400"/>
          </a:xfrm>
          <a:prstGeom prst="roundRect">
            <a:avLst>
              <a:gd fmla="val 2061" name="adj"/>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16"/>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128" name="Google Shape;128;p16"/>
          <p:cNvSpPr/>
          <p:nvPr/>
        </p:nvSpPr>
        <p:spPr>
          <a:xfrm>
            <a:off x="259500" y="814750"/>
            <a:ext cx="8625000" cy="3732300"/>
          </a:xfrm>
          <a:prstGeom prst="roundRect">
            <a:avLst>
              <a:gd fmla="val 8589"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txBox="1"/>
          <p:nvPr>
            <p:ph type="title"/>
          </p:nvPr>
        </p:nvSpPr>
        <p:spPr>
          <a:xfrm>
            <a:off x="242525" y="134350"/>
            <a:ext cx="45045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Midpoint Tech</a:t>
            </a:r>
            <a:endParaRPr sz="3600"/>
          </a:p>
        </p:txBody>
      </p:sp>
      <p:pic>
        <p:nvPicPr>
          <p:cNvPr id="130" name="Google Shape;130;p16"/>
          <p:cNvPicPr preferRelativeResize="0"/>
          <p:nvPr/>
        </p:nvPicPr>
        <p:blipFill>
          <a:blip r:embed="rId4">
            <a:alphaModFix/>
          </a:blip>
          <a:stretch>
            <a:fillRect/>
          </a:stretch>
        </p:blipFill>
        <p:spPr>
          <a:xfrm>
            <a:off x="5038176" y="993100"/>
            <a:ext cx="1487450" cy="1051676"/>
          </a:xfrm>
          <a:prstGeom prst="rect">
            <a:avLst/>
          </a:prstGeom>
          <a:noFill/>
          <a:ln>
            <a:noFill/>
          </a:ln>
        </p:spPr>
      </p:pic>
      <p:pic>
        <p:nvPicPr>
          <p:cNvPr id="131" name="Google Shape;131;p16"/>
          <p:cNvPicPr preferRelativeResize="0"/>
          <p:nvPr/>
        </p:nvPicPr>
        <p:blipFill>
          <a:blip r:embed="rId5">
            <a:alphaModFix/>
          </a:blip>
          <a:stretch>
            <a:fillRect/>
          </a:stretch>
        </p:blipFill>
        <p:spPr>
          <a:xfrm>
            <a:off x="6950695" y="993100"/>
            <a:ext cx="1719357" cy="1051675"/>
          </a:xfrm>
          <a:prstGeom prst="rect">
            <a:avLst/>
          </a:prstGeom>
          <a:noFill/>
          <a:ln>
            <a:noFill/>
          </a:ln>
        </p:spPr>
      </p:pic>
      <p:pic>
        <p:nvPicPr>
          <p:cNvPr id="132" name="Google Shape;132;p16"/>
          <p:cNvPicPr preferRelativeResize="0"/>
          <p:nvPr/>
        </p:nvPicPr>
        <p:blipFill>
          <a:blip r:embed="rId6">
            <a:alphaModFix/>
          </a:blip>
          <a:stretch>
            <a:fillRect/>
          </a:stretch>
        </p:blipFill>
        <p:spPr>
          <a:xfrm>
            <a:off x="546852" y="2504575"/>
            <a:ext cx="854252" cy="854252"/>
          </a:xfrm>
          <a:prstGeom prst="rect">
            <a:avLst/>
          </a:prstGeom>
          <a:noFill/>
          <a:ln>
            <a:noFill/>
          </a:ln>
        </p:spPr>
      </p:pic>
      <p:pic>
        <p:nvPicPr>
          <p:cNvPr id="133" name="Google Shape;133;p16"/>
          <p:cNvPicPr preferRelativeResize="0"/>
          <p:nvPr/>
        </p:nvPicPr>
        <p:blipFill>
          <a:blip r:embed="rId7">
            <a:alphaModFix/>
          </a:blip>
          <a:stretch>
            <a:fillRect/>
          </a:stretch>
        </p:blipFill>
        <p:spPr>
          <a:xfrm>
            <a:off x="5152413" y="2577614"/>
            <a:ext cx="1258972" cy="708175"/>
          </a:xfrm>
          <a:prstGeom prst="rect">
            <a:avLst/>
          </a:prstGeom>
          <a:noFill/>
          <a:ln>
            <a:noFill/>
          </a:ln>
        </p:spPr>
      </p:pic>
      <p:pic>
        <p:nvPicPr>
          <p:cNvPr id="134" name="Google Shape;134;p16"/>
          <p:cNvPicPr preferRelativeResize="0"/>
          <p:nvPr/>
        </p:nvPicPr>
        <p:blipFill>
          <a:blip r:embed="rId8">
            <a:alphaModFix/>
          </a:blip>
          <a:stretch>
            <a:fillRect/>
          </a:stretch>
        </p:blipFill>
        <p:spPr>
          <a:xfrm>
            <a:off x="7328436" y="2449774"/>
            <a:ext cx="963876" cy="963876"/>
          </a:xfrm>
          <a:prstGeom prst="rect">
            <a:avLst/>
          </a:prstGeom>
          <a:noFill/>
          <a:ln>
            <a:noFill/>
          </a:ln>
        </p:spPr>
      </p:pic>
      <p:pic>
        <p:nvPicPr>
          <p:cNvPr id="135" name="Google Shape;135;p16"/>
          <p:cNvPicPr preferRelativeResize="0"/>
          <p:nvPr/>
        </p:nvPicPr>
        <p:blipFill>
          <a:blip r:embed="rId9">
            <a:alphaModFix/>
          </a:blip>
          <a:stretch>
            <a:fillRect/>
          </a:stretch>
        </p:blipFill>
        <p:spPr>
          <a:xfrm>
            <a:off x="546848" y="3599473"/>
            <a:ext cx="854250" cy="854250"/>
          </a:xfrm>
          <a:prstGeom prst="rect">
            <a:avLst/>
          </a:prstGeom>
          <a:noFill/>
          <a:ln>
            <a:noFill/>
          </a:ln>
        </p:spPr>
      </p:pic>
      <p:pic>
        <p:nvPicPr>
          <p:cNvPr id="136" name="Google Shape;136;p16"/>
          <p:cNvPicPr preferRelativeResize="0"/>
          <p:nvPr/>
        </p:nvPicPr>
        <p:blipFill>
          <a:blip r:embed="rId10">
            <a:alphaModFix/>
          </a:blip>
          <a:stretch>
            <a:fillRect/>
          </a:stretch>
        </p:blipFill>
        <p:spPr>
          <a:xfrm>
            <a:off x="1910850" y="2523488"/>
            <a:ext cx="2719402" cy="816400"/>
          </a:xfrm>
          <a:prstGeom prst="rect">
            <a:avLst/>
          </a:prstGeom>
          <a:noFill/>
          <a:ln>
            <a:noFill/>
          </a:ln>
        </p:spPr>
      </p:pic>
      <p:pic>
        <p:nvPicPr>
          <p:cNvPr id="137" name="Google Shape;137;p16"/>
          <p:cNvPicPr preferRelativeResize="0"/>
          <p:nvPr/>
        </p:nvPicPr>
        <p:blipFill rotWithShape="1">
          <a:blip r:embed="rId11">
            <a:alphaModFix/>
          </a:blip>
          <a:srcRect b="30497" l="0" r="24772" t="17012"/>
          <a:stretch/>
        </p:blipFill>
        <p:spPr>
          <a:xfrm>
            <a:off x="1716300" y="993100"/>
            <a:ext cx="3321874" cy="1051675"/>
          </a:xfrm>
          <a:prstGeom prst="rect">
            <a:avLst/>
          </a:prstGeom>
          <a:noFill/>
          <a:ln>
            <a:noFill/>
          </a:ln>
        </p:spPr>
      </p:pic>
      <p:pic>
        <p:nvPicPr>
          <p:cNvPr id="138" name="Google Shape;138;p16"/>
          <p:cNvPicPr preferRelativeResize="0"/>
          <p:nvPr/>
        </p:nvPicPr>
        <p:blipFill>
          <a:blip r:embed="rId12">
            <a:alphaModFix/>
          </a:blip>
          <a:stretch>
            <a:fillRect/>
          </a:stretch>
        </p:blipFill>
        <p:spPr>
          <a:xfrm>
            <a:off x="399938" y="926600"/>
            <a:ext cx="1148075" cy="1184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7"/>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144" name="Google Shape;144;p17"/>
          <p:cNvSpPr txBox="1"/>
          <p:nvPr>
            <p:ph type="title"/>
          </p:nvPr>
        </p:nvSpPr>
        <p:spPr>
          <a:xfrm>
            <a:off x="242525" y="134350"/>
            <a:ext cx="48045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Midpoint Successes</a:t>
            </a:r>
            <a:endParaRPr sz="3600"/>
          </a:p>
        </p:txBody>
      </p:sp>
      <p:pic>
        <p:nvPicPr>
          <p:cNvPr id="145" name="Google Shape;145;p17"/>
          <p:cNvPicPr preferRelativeResize="0"/>
          <p:nvPr/>
        </p:nvPicPr>
        <p:blipFill>
          <a:blip r:embed="rId4">
            <a:alphaModFix/>
          </a:blip>
          <a:stretch>
            <a:fillRect/>
          </a:stretch>
        </p:blipFill>
        <p:spPr>
          <a:xfrm>
            <a:off x="157850" y="4610292"/>
            <a:ext cx="2145750" cy="409125"/>
          </a:xfrm>
          <a:prstGeom prst="rect">
            <a:avLst/>
          </a:prstGeom>
          <a:noFill/>
          <a:ln>
            <a:noFill/>
          </a:ln>
        </p:spPr>
      </p:pic>
      <p:pic>
        <p:nvPicPr>
          <p:cNvPr id="146" name="Google Shape;146;p17"/>
          <p:cNvPicPr preferRelativeResize="0"/>
          <p:nvPr/>
        </p:nvPicPr>
        <p:blipFill>
          <a:blip r:embed="rId5">
            <a:alphaModFix/>
          </a:blip>
          <a:stretch>
            <a:fillRect/>
          </a:stretch>
        </p:blipFill>
        <p:spPr>
          <a:xfrm>
            <a:off x="269550" y="814750"/>
            <a:ext cx="4804500" cy="3584400"/>
          </a:xfrm>
          <a:prstGeom prst="roundRect">
            <a:avLst>
              <a:gd fmla="val 5823" name="adj"/>
            </a:avLst>
          </a:prstGeom>
          <a:noFill/>
          <a:ln>
            <a:noFill/>
          </a:ln>
        </p:spPr>
      </p:pic>
      <p:pic>
        <p:nvPicPr>
          <p:cNvPr id="147" name="Google Shape;147;p17"/>
          <p:cNvPicPr preferRelativeResize="0"/>
          <p:nvPr/>
        </p:nvPicPr>
        <p:blipFill rotWithShape="1">
          <a:blip r:embed="rId6">
            <a:alphaModFix/>
          </a:blip>
          <a:srcRect b="0" l="36697" r="36531" t="0"/>
          <a:stretch/>
        </p:blipFill>
        <p:spPr>
          <a:xfrm>
            <a:off x="5765575" y="516225"/>
            <a:ext cx="2088626" cy="4373850"/>
          </a:xfrm>
          <a:prstGeom prst="rect">
            <a:avLst/>
          </a:prstGeom>
          <a:noFill/>
          <a:ln>
            <a:noFill/>
          </a:ln>
        </p:spPr>
      </p:pic>
      <p:pic>
        <p:nvPicPr>
          <p:cNvPr id="148" name="Google Shape;148;p17"/>
          <p:cNvPicPr preferRelativeResize="0"/>
          <p:nvPr/>
        </p:nvPicPr>
        <p:blipFill>
          <a:blip r:embed="rId7">
            <a:alphaModFix/>
          </a:blip>
          <a:stretch>
            <a:fillRect/>
          </a:stretch>
        </p:blipFill>
        <p:spPr>
          <a:xfrm>
            <a:off x="4700016" y="207100"/>
            <a:ext cx="4918225" cy="4918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8"/>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pic>
        <p:nvPicPr>
          <p:cNvPr id="154" name="Google Shape;154;p18"/>
          <p:cNvPicPr preferRelativeResize="0"/>
          <p:nvPr/>
        </p:nvPicPr>
        <p:blipFill>
          <a:blip r:embed="rId4">
            <a:alphaModFix/>
          </a:blip>
          <a:stretch>
            <a:fillRect/>
          </a:stretch>
        </p:blipFill>
        <p:spPr>
          <a:xfrm rot="10800000">
            <a:off x="557275" y="1522087"/>
            <a:ext cx="5564239" cy="3205475"/>
          </a:xfrm>
          <a:prstGeom prst="rect">
            <a:avLst/>
          </a:prstGeom>
          <a:noFill/>
          <a:ln>
            <a:noFill/>
          </a:ln>
        </p:spPr>
      </p:pic>
      <p:pic>
        <p:nvPicPr>
          <p:cNvPr id="155" name="Google Shape;155;p18"/>
          <p:cNvPicPr preferRelativeResize="0"/>
          <p:nvPr/>
        </p:nvPicPr>
        <p:blipFill>
          <a:blip r:embed="rId4">
            <a:alphaModFix/>
          </a:blip>
          <a:stretch>
            <a:fillRect/>
          </a:stretch>
        </p:blipFill>
        <p:spPr>
          <a:xfrm rot="10800000">
            <a:off x="989750" y="285937"/>
            <a:ext cx="5564239" cy="3205475"/>
          </a:xfrm>
          <a:prstGeom prst="rect">
            <a:avLst/>
          </a:prstGeom>
          <a:noFill/>
          <a:ln>
            <a:noFill/>
          </a:ln>
        </p:spPr>
      </p:pic>
      <p:sp>
        <p:nvSpPr>
          <p:cNvPr id="156" name="Google Shape;156;p18"/>
          <p:cNvSpPr txBox="1"/>
          <p:nvPr>
            <p:ph type="title"/>
          </p:nvPr>
        </p:nvSpPr>
        <p:spPr>
          <a:xfrm>
            <a:off x="0" y="1429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Midpoint Challenges</a:t>
            </a:r>
            <a:endParaRPr sz="3600"/>
          </a:p>
        </p:txBody>
      </p:sp>
      <p:pic>
        <p:nvPicPr>
          <p:cNvPr id="157" name="Google Shape;157;p18"/>
          <p:cNvPicPr preferRelativeResize="0"/>
          <p:nvPr/>
        </p:nvPicPr>
        <p:blipFill>
          <a:blip r:embed="rId5">
            <a:alphaModFix/>
          </a:blip>
          <a:stretch>
            <a:fillRect/>
          </a:stretch>
        </p:blipFill>
        <p:spPr>
          <a:xfrm>
            <a:off x="157850" y="4610292"/>
            <a:ext cx="2145750" cy="409125"/>
          </a:xfrm>
          <a:prstGeom prst="rect">
            <a:avLst/>
          </a:prstGeom>
          <a:noFill/>
          <a:ln>
            <a:noFill/>
          </a:ln>
        </p:spPr>
      </p:pic>
      <p:pic>
        <p:nvPicPr>
          <p:cNvPr id="158" name="Google Shape;158;p18"/>
          <p:cNvPicPr preferRelativeResize="0"/>
          <p:nvPr/>
        </p:nvPicPr>
        <p:blipFill>
          <a:blip r:embed="rId4">
            <a:alphaModFix/>
          </a:blip>
          <a:stretch>
            <a:fillRect/>
          </a:stretch>
        </p:blipFill>
        <p:spPr>
          <a:xfrm>
            <a:off x="157850" y="1114087"/>
            <a:ext cx="5564239" cy="3205475"/>
          </a:xfrm>
          <a:prstGeom prst="rect">
            <a:avLst/>
          </a:prstGeom>
          <a:noFill/>
          <a:ln>
            <a:noFill/>
          </a:ln>
        </p:spPr>
      </p:pic>
      <p:pic>
        <p:nvPicPr>
          <p:cNvPr id="159" name="Google Shape;159;p18"/>
          <p:cNvPicPr preferRelativeResize="0"/>
          <p:nvPr/>
        </p:nvPicPr>
        <p:blipFill>
          <a:blip r:embed="rId6">
            <a:alphaModFix/>
          </a:blip>
          <a:stretch>
            <a:fillRect/>
          </a:stretch>
        </p:blipFill>
        <p:spPr>
          <a:xfrm>
            <a:off x="5644243" y="0"/>
            <a:ext cx="3499763" cy="5143499"/>
          </a:xfrm>
          <a:prstGeom prst="rect">
            <a:avLst/>
          </a:prstGeom>
          <a:noFill/>
          <a:ln>
            <a:noFill/>
          </a:ln>
        </p:spPr>
      </p:pic>
      <p:pic>
        <p:nvPicPr>
          <p:cNvPr id="160" name="Google Shape;160;p18"/>
          <p:cNvPicPr preferRelativeResize="0"/>
          <p:nvPr/>
        </p:nvPicPr>
        <p:blipFill rotWithShape="1">
          <a:blip r:embed="rId7">
            <a:alphaModFix/>
          </a:blip>
          <a:srcRect b="0" l="0" r="0" t="5917"/>
          <a:stretch/>
        </p:blipFill>
        <p:spPr>
          <a:xfrm>
            <a:off x="2148775" y="2076675"/>
            <a:ext cx="5779700" cy="2290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19"/>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166" name="Google Shape;166;p19"/>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Prototypes</a:t>
            </a:r>
            <a:endParaRPr sz="3600"/>
          </a:p>
        </p:txBody>
      </p:sp>
      <p:pic>
        <p:nvPicPr>
          <p:cNvPr id="167" name="Google Shape;167;p19"/>
          <p:cNvPicPr preferRelativeResize="0"/>
          <p:nvPr/>
        </p:nvPicPr>
        <p:blipFill>
          <a:blip r:embed="rId4">
            <a:alphaModFix/>
          </a:blip>
          <a:stretch>
            <a:fillRect/>
          </a:stretch>
        </p:blipFill>
        <p:spPr>
          <a:xfrm>
            <a:off x="157850" y="4610292"/>
            <a:ext cx="2145750" cy="409125"/>
          </a:xfrm>
          <a:prstGeom prst="rect">
            <a:avLst/>
          </a:prstGeom>
          <a:noFill/>
          <a:ln>
            <a:noFill/>
          </a:ln>
        </p:spPr>
      </p:pic>
      <p:pic>
        <p:nvPicPr>
          <p:cNvPr id="168" name="Google Shape;168;p19"/>
          <p:cNvPicPr preferRelativeResize="0"/>
          <p:nvPr/>
        </p:nvPicPr>
        <p:blipFill>
          <a:blip r:embed="rId5">
            <a:alphaModFix/>
          </a:blip>
          <a:stretch>
            <a:fillRect/>
          </a:stretch>
        </p:blipFill>
        <p:spPr>
          <a:xfrm>
            <a:off x="1153525" y="789000"/>
            <a:ext cx="7061100" cy="3717900"/>
          </a:xfrm>
          <a:prstGeom prst="roundRect">
            <a:avLst>
              <a:gd fmla="val 3905"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0"/>
          <p:cNvPicPr preferRelativeResize="0"/>
          <p:nvPr/>
        </p:nvPicPr>
        <p:blipFill rotWithShape="1">
          <a:blip r:embed="rId3">
            <a:alphaModFix amt="19000"/>
          </a:blip>
          <a:srcRect b="0" l="9562" r="10084" t="0"/>
          <a:stretch/>
        </p:blipFill>
        <p:spPr>
          <a:xfrm>
            <a:off x="0" y="0"/>
            <a:ext cx="9144000" cy="5143500"/>
          </a:xfrm>
          <a:prstGeom prst="rect">
            <a:avLst/>
          </a:prstGeom>
          <a:noFill/>
          <a:ln>
            <a:noFill/>
          </a:ln>
        </p:spPr>
      </p:pic>
      <p:sp>
        <p:nvSpPr>
          <p:cNvPr id="174" name="Google Shape;174;p20"/>
          <p:cNvSpPr txBox="1"/>
          <p:nvPr>
            <p:ph type="title"/>
          </p:nvPr>
        </p:nvSpPr>
        <p:spPr>
          <a:xfrm>
            <a:off x="242525" y="134350"/>
            <a:ext cx="6261900" cy="6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Use Case Diagram</a:t>
            </a:r>
            <a:endParaRPr sz="3600"/>
          </a:p>
        </p:txBody>
      </p:sp>
      <p:pic>
        <p:nvPicPr>
          <p:cNvPr id="175" name="Google Shape;175;p20"/>
          <p:cNvPicPr preferRelativeResize="0"/>
          <p:nvPr/>
        </p:nvPicPr>
        <p:blipFill>
          <a:blip r:embed="rId4">
            <a:alphaModFix/>
          </a:blip>
          <a:stretch>
            <a:fillRect/>
          </a:stretch>
        </p:blipFill>
        <p:spPr>
          <a:xfrm>
            <a:off x="157850" y="4610292"/>
            <a:ext cx="2145750" cy="409125"/>
          </a:xfrm>
          <a:prstGeom prst="rect">
            <a:avLst/>
          </a:prstGeom>
          <a:noFill/>
          <a:ln>
            <a:noFill/>
          </a:ln>
        </p:spPr>
      </p:pic>
      <p:pic>
        <p:nvPicPr>
          <p:cNvPr id="176" name="Google Shape;176;p20"/>
          <p:cNvPicPr preferRelativeResize="0"/>
          <p:nvPr/>
        </p:nvPicPr>
        <p:blipFill>
          <a:blip r:embed="rId5">
            <a:alphaModFix/>
          </a:blip>
          <a:stretch>
            <a:fillRect/>
          </a:stretch>
        </p:blipFill>
        <p:spPr>
          <a:xfrm>
            <a:off x="1286675" y="523200"/>
            <a:ext cx="5766199" cy="4657299"/>
          </a:xfrm>
          <a:prstGeom prst="rect">
            <a:avLst/>
          </a:prstGeom>
          <a:noFill/>
          <a:ln>
            <a:noFill/>
          </a:ln>
        </p:spPr>
      </p:pic>
      <p:pic>
        <p:nvPicPr>
          <p:cNvPr id="177" name="Google Shape;177;p20"/>
          <p:cNvPicPr preferRelativeResize="0"/>
          <p:nvPr/>
        </p:nvPicPr>
        <p:blipFill>
          <a:blip r:embed="rId6">
            <a:alphaModFix/>
          </a:blip>
          <a:stretch>
            <a:fillRect/>
          </a:stretch>
        </p:blipFill>
        <p:spPr>
          <a:xfrm rot="12102">
            <a:off x="6040847" y="2080559"/>
            <a:ext cx="899906" cy="850957"/>
          </a:xfrm>
          <a:prstGeom prst="rect">
            <a:avLst/>
          </a:prstGeom>
          <a:noFill/>
          <a:ln>
            <a:noFill/>
          </a:ln>
          <a:effectLst>
            <a:outerShdw blurRad="228600" rotWithShape="0" algn="bl" dir="4800000" dist="19050">
              <a:srgbClr val="000000">
                <a:alpha val="73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1"/>
          <p:cNvPicPr preferRelativeResize="0"/>
          <p:nvPr/>
        </p:nvPicPr>
        <p:blipFill rotWithShape="1">
          <a:blip r:embed="rId3">
            <a:alphaModFix amt="24000"/>
          </a:blip>
          <a:srcRect b="0" l="9562" r="10084" t="0"/>
          <a:stretch/>
        </p:blipFill>
        <p:spPr>
          <a:xfrm>
            <a:off x="0" y="0"/>
            <a:ext cx="9144000" cy="5143500"/>
          </a:xfrm>
          <a:prstGeom prst="rect">
            <a:avLst/>
          </a:prstGeom>
          <a:noFill/>
          <a:ln>
            <a:noFill/>
          </a:ln>
        </p:spPr>
      </p:pic>
      <p:sp>
        <p:nvSpPr>
          <p:cNvPr id="183" name="Google Shape;183;p21"/>
          <p:cNvSpPr txBox="1"/>
          <p:nvPr>
            <p:ph type="title"/>
          </p:nvPr>
        </p:nvSpPr>
        <p:spPr>
          <a:xfrm>
            <a:off x="408100" y="1879500"/>
            <a:ext cx="2227500" cy="13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Gantt </a:t>
            </a:r>
            <a:endParaRPr sz="3600"/>
          </a:p>
          <a:p>
            <a:pPr indent="0" lvl="0" marL="0" rtl="0" algn="ctr">
              <a:spcBef>
                <a:spcPts val="0"/>
              </a:spcBef>
              <a:spcAft>
                <a:spcPts val="0"/>
              </a:spcAft>
              <a:buNone/>
            </a:pPr>
            <a:r>
              <a:rPr lang="en" sz="3600"/>
              <a:t>Chart</a:t>
            </a:r>
            <a:endParaRPr sz="3600"/>
          </a:p>
        </p:txBody>
      </p:sp>
      <p:pic>
        <p:nvPicPr>
          <p:cNvPr id="184" name="Google Shape;184;p21"/>
          <p:cNvPicPr preferRelativeResize="0"/>
          <p:nvPr/>
        </p:nvPicPr>
        <p:blipFill>
          <a:blip r:embed="rId4">
            <a:alphaModFix/>
          </a:blip>
          <a:stretch>
            <a:fillRect/>
          </a:stretch>
        </p:blipFill>
        <p:spPr>
          <a:xfrm>
            <a:off x="2894502" y="0"/>
            <a:ext cx="6249498"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